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1" r:id="rId7"/>
    <p:sldId id="262" r:id="rId8"/>
    <p:sldId id="263" r:id="rId9"/>
    <p:sldId id="267" r:id="rId10"/>
    <p:sldId id="268" r:id="rId11"/>
  </p:sldIdLst>
  <p:sldSz cx="12192000" cy="6858000"/>
  <p:notesSz cx="6858000" cy="9144000"/>
  <p:custDataLst>
    <p:tags r:id="rId14"/>
  </p:custDataLst>
  <p:defaultTextStyle>
    <a:defPPr>
      <a:defRPr lang="en-US"/>
    </a:defPPr>
    <a:lvl1pPr>
      <a:spcBef>
        <a:spcPts val="0"/>
      </a:spcBef>
      <a:buClr>
        <a:schemeClr val="accent1"/>
      </a:buClr>
      <a:defRPr sz="1800"/>
    </a:lvl1pPr>
    <a:lvl2pPr marL="18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2pPr>
    <a:lvl3pPr marL="36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3pPr>
    <a:lvl4pPr marL="54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4pPr>
    <a:lvl5pPr marL="72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5pPr>
    <a:lvl6pPr marL="90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6pPr>
    <a:lvl7pPr marL="108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7pPr>
    <a:lvl8pPr marL="126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8pPr>
    <a:lvl9pPr marL="1440000" indent="-180000">
      <a:spcBef>
        <a:spcPts val="0"/>
      </a:spcBef>
      <a:buClr>
        <a:schemeClr val="accent1"/>
      </a:buClr>
      <a:buFont typeface="Arial" panose="020B0604020202020204" pitchFamily="34" charset="0"/>
      <a:buChar char="•"/>
      <a:defRPr sz="1800"/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BCF22-3951-4542-AF71-8D25850FC765}" v="2" dt="2023-11-07T10:53:39.858"/>
    <p1510:client id="{CA67E678-3DB9-46A1-8522-3D79DE3FD94A}" v="4" dt="2023-11-07T09:50:10.769"/>
  </p1510:revLst>
</p1510:revInfo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4" autoAdjust="0"/>
    <p:restoredTop sz="96201" autoAdjust="0"/>
  </p:normalViewPr>
  <p:slideViewPr>
    <p:cSldViewPr snapToGrid="0" showGuides="1">
      <p:cViewPr varScale="1">
        <p:scale>
          <a:sx n="66" d="100"/>
          <a:sy n="66" d="100"/>
        </p:scale>
        <p:origin x="788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31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0"/>
    </p:cViewPr>
  </p:sorterViewPr>
  <p:notesViewPr>
    <p:cSldViewPr snapToGrid="0" showGuides="1">
      <p:cViewPr varScale="1">
        <p:scale>
          <a:sx n="121" d="100"/>
          <a:sy n="121" d="100"/>
        </p:scale>
        <p:origin x="493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xmlns="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xmlns="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>
                <a:solidFill>
                  <a:schemeClr val="tx2"/>
                </a:solidFill>
                <a:latin typeface="+mn-lt"/>
              </a:rPr>
              <a:t>1/2/2024</a:t>
            </a:fld>
            <a:endParaRPr lang="en-US" sz="10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xmlns="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xmlns="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>
                <a:solidFill>
                  <a:schemeClr val="accent2"/>
                </a:solidFill>
                <a:latin typeface="+mn-lt"/>
              </a:rPr>
              <a:t>Hand out</a:t>
            </a:r>
            <a:r>
              <a:rPr lang="en-US" sz="1050" dirty="0">
                <a:solidFill>
                  <a:schemeClr val="accent2"/>
                </a:solidFill>
                <a:latin typeface="+mn-lt"/>
              </a:rPr>
              <a:t> </a:t>
            </a:r>
            <a:fld id="{C92BABF8-1341-4DCB-864A-D83C08BEEAE4}" type="slidenum">
              <a:rPr lang="en-US" sz="1050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05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xmlns="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76FBC1AF-E4C9-412F-9B6D-66CD520F95DB}" type="datetimeFigureOut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3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8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>
                <a:solidFill>
                  <a:schemeClr val="tx2"/>
                </a:solidFill>
              </a:rPr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3876677"/>
            <a:ext cx="9286875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670C6E6A-0191-4020-A084-BB23C7AE6B0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Sustainability 8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3876677"/>
            <a:ext cx="9286875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Sustainability 6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000" cy="2769989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Sustainability 4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9288000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E4A7839-9F7E-47F2-83BA-F637AE0963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7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E4A7839-9F7E-47F2-83BA-F637AE0963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7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36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E4A7839-9F7E-47F2-83BA-F637AE0963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 flip="none" rotWithShape="1">
          <a:gsLst>
            <a:gs pos="40000">
              <a:schemeClr val="bg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cover">
            <a:extLst>
              <a:ext uri="{FF2B5EF4-FFF2-40B4-BE49-F238E27FC236}">
                <a16:creationId xmlns:a16="http://schemas.microsoft.com/office/drawing/2014/main" xmlns="" id="{6FD70AD7-1356-4F56-BCF5-60206B8893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502025"/>
            <a:ext cx="12192000" cy="33559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>
                  <a:alpha val="0"/>
                </a:schemeClr>
              </a:gs>
              <a:gs pos="40000">
                <a:schemeClr val="bg2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E4A7839-9F7E-47F2-83BA-F637AE0963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 flip="none" rotWithShape="1">
          <a:gsLst>
            <a:gs pos="40000">
              <a:schemeClr val="bg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cover">
            <a:extLst>
              <a:ext uri="{FF2B5EF4-FFF2-40B4-BE49-F238E27FC236}">
                <a16:creationId xmlns:a16="http://schemas.microsoft.com/office/drawing/2014/main" xmlns="" id="{BC751AD9-F368-4030-BEF3-878CBEED0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502025"/>
            <a:ext cx="12192000" cy="33559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>
                  <a:alpha val="0"/>
                </a:schemeClr>
              </a:gs>
              <a:gs pos="40000">
                <a:schemeClr val="bg2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E4A7839-9F7E-47F2-83BA-F637AE0963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7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 flip="none" rotWithShape="1">
          <a:gsLst>
            <a:gs pos="40000">
              <a:schemeClr val="bg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cover">
            <a:extLst>
              <a:ext uri="{FF2B5EF4-FFF2-40B4-BE49-F238E27FC236}">
                <a16:creationId xmlns:a16="http://schemas.microsoft.com/office/drawing/2014/main" xmlns="" id="{0F638833-9358-4A10-8860-60EC0C65D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502025"/>
            <a:ext cx="12192000" cy="33559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>
                  <a:alpha val="0"/>
                </a:schemeClr>
              </a:gs>
              <a:gs pos="40000">
                <a:schemeClr val="bg2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36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E4A7839-9F7E-47F2-83BA-F637AE0963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2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2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46D369A7-07BD-4B91-9E53-807AAAF0C30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000" cy="2769989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092D1760-10AA-43FB-AC0B-074FF500719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2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DC2D4109-C5C2-42BB-B5A0-2F6793388E2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line of the presentation">
            <a:extLst>
              <a:ext uri="{FF2B5EF4-FFF2-40B4-BE49-F238E27FC236}">
                <a16:creationId xmlns:a16="http://schemas.microsoft.com/office/drawing/2014/main" xmlns="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noFill/>
        </p:spPr>
        <p:txBody>
          <a:bodyPr rIns="0" bIns="0" anchor="t">
            <a:spAutoFit/>
          </a:bodyPr>
          <a:lstStyle>
            <a:lvl1pPr marL="0">
              <a:lnSpc>
                <a:spcPct val="100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chart with picture, </a:t>
            </a:r>
            <a:br>
              <a:rPr lang="en-US" dirty="0"/>
            </a:br>
            <a:r>
              <a:rPr lang="en-US" dirty="0"/>
              <a:t>Arial Regular, 36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" descr="Title picture – please describe further">
            <a:extLst>
              <a:ext uri="{FF2B5EF4-FFF2-40B4-BE49-F238E27FC236}">
                <a16:creationId xmlns:a16="http://schemas.microsoft.com/office/drawing/2014/main" xmlns="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298AE3DB-A74B-4AD6-A37C-FBCFB647B93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noFill/>
        </p:spPr>
        <p:txBody>
          <a:bodyPr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5B05DC85-FD3C-4245-83A1-F6197CB9E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noFill/>
        </p:spPr>
        <p:txBody>
          <a:bodyPr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447F428C-5AA7-413C-A721-B7AADDF8B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5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267619FE-01EE-4013-B481-A8C505C5D2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80p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r Stage">
            <a:extLst>
              <a:ext uri="{FF2B5EF4-FFF2-40B4-BE49-F238E27FC236}">
                <a16:creationId xmlns:a16="http://schemas.microsoft.com/office/drawing/2014/main" xmlns="" id="{A71FD435-3CF0-4700-A204-51B8FECDB0E5}"/>
              </a:ext>
            </a:extLst>
          </p:cNvPr>
          <p:cNvSpPr/>
          <p:nvPr userDrawn="1"/>
        </p:nvSpPr>
        <p:spPr bwMode="hidden">
          <a:xfrm>
            <a:off x="0" y="0"/>
            <a:ext cx="12192000" cy="6166800"/>
          </a:xfrm>
          <a:prstGeom prst="rect">
            <a:avLst/>
          </a:prstGeom>
          <a:solidFill>
            <a:srgbClr val="00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noFill/>
        </p:spPr>
        <p:txBody>
          <a:bodyPr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BDD73C6A-6099-483E-9C34-F604024F257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5B05DC85-FD3C-4245-83A1-F6197CB9E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60p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r Stage">
            <a:extLst>
              <a:ext uri="{FF2B5EF4-FFF2-40B4-BE49-F238E27FC236}">
                <a16:creationId xmlns:a16="http://schemas.microsoft.com/office/drawing/2014/main" xmlns="" id="{A236A90B-8F03-45C0-87DD-5479E8376B64}"/>
              </a:ext>
            </a:extLst>
          </p:cNvPr>
          <p:cNvSpPr/>
          <p:nvPr userDrawn="1"/>
        </p:nvSpPr>
        <p:spPr bwMode="hidden">
          <a:xfrm>
            <a:off x="0" y="0"/>
            <a:ext cx="12192000" cy="6166800"/>
          </a:xfrm>
          <a:prstGeom prst="rect">
            <a:avLst/>
          </a:prstGeom>
          <a:solidFill>
            <a:srgbClr val="00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noFill/>
        </p:spPr>
        <p:txBody>
          <a:bodyPr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ECFA8B97-DE99-4B15-8C8C-3748FA022B7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447F428C-5AA7-413C-A721-B7AADDF8B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4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40p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r Stage">
            <a:extLst>
              <a:ext uri="{FF2B5EF4-FFF2-40B4-BE49-F238E27FC236}">
                <a16:creationId xmlns:a16="http://schemas.microsoft.com/office/drawing/2014/main" xmlns="" id="{40C63E25-48A4-43B2-BEE6-D2FE79309C83}"/>
              </a:ext>
            </a:extLst>
          </p:cNvPr>
          <p:cNvSpPr/>
          <p:nvPr userDrawn="1"/>
        </p:nvSpPr>
        <p:spPr bwMode="hidden">
          <a:xfrm>
            <a:off x="0" y="0"/>
            <a:ext cx="12192000" cy="6166800"/>
          </a:xfrm>
          <a:prstGeom prst="rect">
            <a:avLst/>
          </a:prstGeom>
          <a:gradFill>
            <a:gsLst>
              <a:gs pos="40000">
                <a:srgbClr val="00FFB9"/>
              </a:gs>
              <a:gs pos="100000">
                <a:srgbClr val="00E6D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9" name="Color Stage">
            <a:extLst>
              <a:ext uri="{FF2B5EF4-FFF2-40B4-BE49-F238E27FC236}">
                <a16:creationId xmlns:a16="http://schemas.microsoft.com/office/drawing/2014/main" xmlns="" id="{0C524D66-9942-450A-A90F-E7A0CC42EC73}"/>
              </a:ext>
            </a:extLst>
          </p:cNvPr>
          <p:cNvSpPr/>
          <p:nvPr userDrawn="1"/>
        </p:nvSpPr>
        <p:spPr>
          <a:xfrm>
            <a:off x="0" y="1414463"/>
            <a:ext cx="12192000" cy="4752337"/>
          </a:xfrm>
          <a:prstGeom prst="rect">
            <a:avLst/>
          </a:prstGeom>
          <a:gradFill flip="none" rotWithShape="1">
            <a:gsLst>
              <a:gs pos="0">
                <a:srgbClr val="00FFB9"/>
              </a:gs>
              <a:gs pos="100000">
                <a:schemeClr val="bg2">
                  <a:alpha val="0"/>
                </a:schemeClr>
              </a:gs>
              <a:gs pos="40000">
                <a:srgbClr val="00FFB9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CCD0B8A8-7DE9-432C-82EA-6468E4BB565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267619FE-01EE-4013-B481-A8C505C5D2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8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noFill/>
        </p:spPr>
        <p:txBody>
          <a:bodyPr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4FC1DCA2-253A-4E87-91E4-D402488C8D7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5B05DC85-FD3C-4245-83A1-F6197CB9E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1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noFill/>
        </p:spPr>
        <p:txBody>
          <a:bodyPr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3543E2CC-A901-4194-A712-51CE520302B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447F428C-5AA7-413C-A721-B7AADDF8B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9288000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BC293230-94BC-41FA-A2D9-E9259B125F8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Title of the chapter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399" y="1414463"/>
            <a:ext cx="11370437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title of the chapter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2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2A2349A4-4A97-42CC-AE59-7EDEE385EDF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267619FE-01EE-4013-B481-A8C505C5D2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478800"/>
            <a:ext cx="9863900" cy="57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py 1" descr="Agenda text frame">
            <a:extLst>
              <a:ext uri="{FF2B5EF4-FFF2-40B4-BE49-F238E27FC236}">
                <a16:creationId xmlns:a16="http://schemas.microsoft.com/office/drawing/2014/main" xmlns="" id="{0E701EC8-7FC1-42BE-915D-048C74A40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163" y="1414463"/>
            <a:ext cx="7199311" cy="4751387"/>
          </a:xfrm>
        </p:spPr>
        <p:txBody>
          <a:bodyPr/>
          <a:lstStyle>
            <a:lvl1pPr defTabSz="360000">
              <a:spcAft>
                <a:spcPts val="900"/>
              </a:spcAft>
              <a:tabLst>
                <a:tab pos="7200000" algn="r"/>
              </a:tabLst>
              <a:defRPr/>
            </a:lvl1pPr>
            <a:lvl2pPr defTabSz="360000">
              <a:spcAft>
                <a:spcPts val="900"/>
              </a:spcAft>
              <a:tabLst>
                <a:tab pos="7200000" algn="r"/>
              </a:tabLst>
              <a:defRPr/>
            </a:lvl2pPr>
            <a:lvl3pPr marL="180000" defTabSz="360000">
              <a:spcAft>
                <a:spcPts val="900"/>
              </a:spcAft>
              <a:tabLst>
                <a:tab pos="7200000" algn="r"/>
              </a:tabLst>
              <a:defRPr b="1"/>
            </a:lvl3pPr>
            <a:lvl4pPr marL="360000" defTabSz="360000">
              <a:spcAft>
                <a:spcPts val="900"/>
              </a:spcAft>
              <a:tabLst>
                <a:tab pos="7200000" algn="r"/>
              </a:tabLst>
              <a:defRPr/>
            </a:lvl4pPr>
            <a:lvl5pPr marL="360000" defTabSz="360000">
              <a:spcAft>
                <a:spcPts val="900"/>
              </a:spcAft>
              <a:tabLst>
                <a:tab pos="7200000" algn="r"/>
              </a:tabLst>
              <a:defRPr b="1"/>
            </a:lvl5pPr>
            <a:lvl6pPr marL="180000" defTabSz="360000">
              <a:spcAft>
                <a:spcPts val="600"/>
              </a:spcAft>
              <a:tabLst>
                <a:tab pos="7200000" algn="r"/>
              </a:tabLst>
              <a:defRPr sz="1600"/>
            </a:lvl6pPr>
            <a:lvl7pPr marL="180000" defTabSz="360000">
              <a:spcAft>
                <a:spcPts val="600"/>
              </a:spcAft>
              <a:tabLst>
                <a:tab pos="7200000" algn="r"/>
              </a:tabLst>
              <a:defRPr sz="1600" b="1"/>
            </a:lvl7pPr>
            <a:lvl8pPr marL="360000" defTabSz="360000">
              <a:spcAft>
                <a:spcPts val="600"/>
              </a:spcAft>
              <a:tabLst>
                <a:tab pos="7200000" algn="r"/>
              </a:tabLst>
              <a:defRPr sz="1600"/>
            </a:lvl8pPr>
            <a:lvl9pPr marL="360000" defTabSz="360000">
              <a:spcAft>
                <a:spcPts val="600"/>
              </a:spcAft>
              <a:tabLst>
                <a:tab pos="7200000" algn="r"/>
              </a:tabLst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E73DB6A8-F91C-4B87-ACAA-19A2D5EA21E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9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xmlns="" id="{D3DF1D7C-B467-46E9-B036-83EC1DBE7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474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20" pos="4794" userDrawn="1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478800"/>
            <a:ext cx="9863900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py 1" descr="Agenda text frame">
            <a:extLst>
              <a:ext uri="{FF2B5EF4-FFF2-40B4-BE49-F238E27FC236}">
                <a16:creationId xmlns:a16="http://schemas.microsoft.com/office/drawing/2014/main" xmlns="" id="{0E701EC8-7FC1-42BE-915D-048C74A40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buClr>
                <a:schemeClr val="tx1"/>
              </a:buClr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buClr>
                <a:schemeClr val="tx1"/>
              </a:buClr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buClr>
                <a:schemeClr val="tx1"/>
              </a:buClr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buClr>
                <a:schemeClr val="tx1"/>
              </a:buClr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buClr>
                <a:schemeClr val="tx1"/>
              </a:buClr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buClr>
                <a:schemeClr val="tx1"/>
              </a:buClr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buClr>
                <a:schemeClr val="tx1"/>
              </a:buClr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buClr>
                <a:schemeClr val="tx1"/>
              </a:buClr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Copy 2" descr="Agenda text frame">
            <a:extLst>
              <a:ext uri="{FF2B5EF4-FFF2-40B4-BE49-F238E27FC236}">
                <a16:creationId xmlns:a16="http://schemas.microsoft.com/office/drawing/2014/main" xmlns="" id="{F3AAF44F-3461-47E2-8680-A8CD08522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6743700" y="1414463"/>
            <a:ext cx="5043488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040000" algn="r"/>
              </a:tabLst>
              <a:defRPr/>
            </a:lvl1pPr>
            <a:lvl2pPr>
              <a:spcAft>
                <a:spcPts val="900"/>
              </a:spcAft>
              <a:buClr>
                <a:schemeClr val="tx1"/>
              </a:buClr>
              <a:tabLst>
                <a:tab pos="5040000" algn="r"/>
              </a:tabLst>
              <a:defRPr/>
            </a:lvl2pPr>
            <a:lvl3pPr marL="180000">
              <a:spcAft>
                <a:spcPts val="900"/>
              </a:spcAft>
              <a:buClr>
                <a:schemeClr val="tx1"/>
              </a:buClr>
              <a:tabLst>
                <a:tab pos="5040000" algn="r"/>
              </a:tabLst>
              <a:defRPr b="1"/>
            </a:lvl3pPr>
            <a:lvl4pPr marL="360000">
              <a:spcAft>
                <a:spcPts val="900"/>
              </a:spcAft>
              <a:buClr>
                <a:schemeClr val="tx1"/>
              </a:buClr>
              <a:tabLst>
                <a:tab pos="5040000" algn="r"/>
              </a:tabLst>
              <a:defRPr/>
            </a:lvl4pPr>
            <a:lvl5pPr marL="360000">
              <a:spcAft>
                <a:spcPts val="900"/>
              </a:spcAft>
              <a:buClr>
                <a:schemeClr val="tx1"/>
              </a:buClr>
              <a:tabLst>
                <a:tab pos="5040000" algn="r"/>
              </a:tabLst>
              <a:defRPr b="1"/>
            </a:lvl5pPr>
            <a:lvl6pPr marL="180000">
              <a:spcAft>
                <a:spcPts val="600"/>
              </a:spcAft>
              <a:buClr>
                <a:schemeClr val="tx1"/>
              </a:buClr>
              <a:tabLst>
                <a:tab pos="5040000" algn="r"/>
              </a:tabLst>
              <a:defRPr sz="1600"/>
            </a:lvl6pPr>
            <a:lvl7pPr marL="180000">
              <a:spcAft>
                <a:spcPts val="600"/>
              </a:spcAft>
              <a:buClr>
                <a:schemeClr val="tx1"/>
              </a:buClr>
              <a:tabLst>
                <a:tab pos="5040000" algn="r"/>
              </a:tabLst>
              <a:defRPr sz="1600" b="1"/>
            </a:lvl7pPr>
            <a:lvl8pPr marL="360000">
              <a:spcAft>
                <a:spcPts val="600"/>
              </a:spcAft>
              <a:buClr>
                <a:schemeClr val="tx1"/>
              </a:buClr>
              <a:tabLst>
                <a:tab pos="5040000" algn="r"/>
              </a:tabLst>
              <a:defRPr sz="1600"/>
            </a:lvl8pPr>
            <a:lvl9pPr marL="360000">
              <a:spcAft>
                <a:spcPts val="600"/>
              </a:spcAft>
              <a:buClr>
                <a:schemeClr val="tx1"/>
              </a:buClr>
              <a:tabLst>
                <a:tab pos="5040000" algn="r"/>
              </a:tabLst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8" name="Siemens Logo" descr="Siemens logo">
            <a:extLst>
              <a:ext uri="{FF2B5EF4-FFF2-40B4-BE49-F238E27FC236}">
                <a16:creationId xmlns:a16="http://schemas.microsoft.com/office/drawing/2014/main" xmlns="" id="{AB400EC0-C78D-42DD-85FB-5ED577185C1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9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xmlns="" id="{D3DF1D7C-B467-46E9-B036-83EC1DBE7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6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E73DB6A8-F91C-4B87-ACAA-19A2D5EA21E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9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xmlns="" id="{D3DF1D7C-B467-46E9-B036-83EC1DBE7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Thematic full size picture – please describe further">
            <a:extLst>
              <a:ext uri="{FF2B5EF4-FFF2-40B4-BE49-F238E27FC236}">
                <a16:creationId xmlns:a16="http://schemas.microsoft.com/office/drawing/2014/main" xmlns="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1"/>
            <a:ext cx="12192000" cy="6167438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Full size picture</a:t>
            </a:r>
          </a:p>
        </p:txBody>
      </p:sp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9252000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page,</a:t>
            </a:r>
            <a:br>
              <a:rPr lang="en-US" dirty="0"/>
            </a:br>
            <a:r>
              <a:rPr lang="en-US" dirty="0"/>
              <a:t>Arial Regular, 48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30251D14-AF6A-4279-B0A9-69FD9519EA5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xmlns="" id="{79F3E7D3-5B15-444A-88AC-9161D47F1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Thematic full size picture – please describe further">
            <a:extLst>
              <a:ext uri="{FF2B5EF4-FFF2-40B4-BE49-F238E27FC236}">
                <a16:creationId xmlns:a16="http://schemas.microsoft.com/office/drawing/2014/main" xmlns="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1"/>
            <a:ext cx="12192000" cy="6167438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Full size picture</a:t>
            </a:r>
          </a:p>
        </p:txBody>
      </p:sp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9252000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Content page,</a:t>
            </a:r>
            <a:br>
              <a:rPr lang="en-US" dirty="0"/>
            </a:br>
            <a:r>
              <a:rPr lang="en-US" dirty="0"/>
              <a:t>Arial Regular, 48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2AF4F4C6-6E41-442C-BB9E-9E72BE92D2D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xmlns="" id="{79F3E7D3-5B15-444A-88AC-9161D47F1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0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Thematic picture – please describe further">
            <a:extLst>
              <a:ext uri="{FF2B5EF4-FFF2-40B4-BE49-F238E27FC236}">
                <a16:creationId xmlns:a16="http://schemas.microsoft.com/office/drawing/2014/main" xmlns="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1"/>
            <a:ext cx="7611160" cy="6167438"/>
          </a:xfrm>
          <a:solidFill>
            <a:srgbClr val="9999A9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Thematic picture</a:t>
            </a:r>
          </a:p>
        </p:txBody>
      </p:sp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6156275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page,</a:t>
            </a:r>
            <a:br>
              <a:rPr lang="en-US" dirty="0"/>
            </a:br>
            <a:r>
              <a:rPr lang="en-US" dirty="0"/>
              <a:t>Arial Regular,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xmlns="" id="{6F965802-E517-4CC3-99D7-1DA8BF1FB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30251D14-AF6A-4279-B0A9-69FD9519EA5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4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xmlns="" id="{79F3E7D3-5B15-444A-88AC-9161D47F1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863976F1-B9C2-4217-A36A-7F1DCFF6EE2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E8FC1C65-873A-4B8F-BB57-51EEBC35A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3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 flip="none" rotWithShape="1">
          <a:gsLst>
            <a:gs pos="40000">
              <a:schemeClr val="accent6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r Stage">
            <a:extLst>
              <a:ext uri="{FF2B5EF4-FFF2-40B4-BE49-F238E27FC236}">
                <a16:creationId xmlns:a16="http://schemas.microsoft.com/office/drawing/2014/main" xmlns="" id="{B8172AC2-E83F-4EFD-B70E-DE91E64651D8}"/>
              </a:ext>
            </a:extLst>
          </p:cNvPr>
          <p:cNvSpPr/>
          <p:nvPr userDrawn="1"/>
        </p:nvSpPr>
        <p:spPr>
          <a:xfrm>
            <a:off x="0" y="1414463"/>
            <a:ext cx="12192000" cy="544353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>
                  <a:alpha val="0"/>
                </a:schemeClr>
              </a:gs>
              <a:gs pos="40000">
                <a:schemeClr val="bg2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xmlns="" id="{863976F1-B9C2-4217-A36A-7F1DCFF6EE2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07B7E75B-80B4-49F8-AA70-A41C9D896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Light Sa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Siemens Logo" descr="Siemens logo">
            <a:extLst>
              <a:ext uri="{FF2B5EF4-FFF2-40B4-BE49-F238E27FC236}">
                <a16:creationId xmlns:a16="http://schemas.microsoft.com/office/drawing/2014/main" xmlns="" id="{1AC59AB3-8DAC-43B8-977E-A91337DC082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E8FC1C65-873A-4B8F-BB57-51EEBC35A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1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Transformation 8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3876677"/>
            <a:ext cx="9286875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7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headline">
            <a:extLst>
              <a:ext uri="{FF2B5EF4-FFF2-40B4-BE49-F238E27FC236}">
                <a16:creationId xmlns:a16="http://schemas.microsoft.com/office/drawing/2014/main" xmlns="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" descr="Content text frame">
            <a:extLst>
              <a:ext uri="{FF2B5EF4-FFF2-40B4-BE49-F238E27FC236}">
                <a16:creationId xmlns:a16="http://schemas.microsoft.com/office/drawing/2014/main" xmlns="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8" name="Siemens Logo" descr="Siemens logo">
            <a:extLst>
              <a:ext uri="{FF2B5EF4-FFF2-40B4-BE49-F238E27FC236}">
                <a16:creationId xmlns:a16="http://schemas.microsoft.com/office/drawing/2014/main" xmlns="" id="{91EB517C-C8FD-4E2E-B744-DB952E96B47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7B1666FD-2258-443A-846C-6C7533C6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headline">
            <a:extLst>
              <a:ext uri="{FF2B5EF4-FFF2-40B4-BE49-F238E27FC236}">
                <a16:creationId xmlns:a16="http://schemas.microsoft.com/office/drawing/2014/main" xmlns="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" descr="Content text frame">
            <a:extLst>
              <a:ext uri="{FF2B5EF4-FFF2-40B4-BE49-F238E27FC236}">
                <a16:creationId xmlns:a16="http://schemas.microsoft.com/office/drawing/2014/main" xmlns="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2EA6CE5F-6FF7-4E0A-AEB2-1A7C43CE05C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xmlns="" id="{6F746812-65E3-4C09-AC38-B0CFE93C8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Slide headline">
            <a:extLst>
              <a:ext uri="{FF2B5EF4-FFF2-40B4-BE49-F238E27FC236}">
                <a16:creationId xmlns:a16="http://schemas.microsoft.com/office/drawing/2014/main" xmlns="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 descr="Content text frame">
            <a:extLst>
              <a:ext uri="{FF2B5EF4-FFF2-40B4-BE49-F238E27FC236}">
                <a16:creationId xmlns:a16="http://schemas.microsoft.com/office/drawing/2014/main" xmlns="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 descr="Content text frame">
            <a:extLst>
              <a:ext uri="{FF2B5EF4-FFF2-40B4-BE49-F238E27FC236}">
                <a16:creationId xmlns:a16="http://schemas.microsoft.com/office/drawing/2014/main" xmlns="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6FCACBED-2537-4F3E-8D2C-E6014100536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6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xmlns="" id="{21AA656B-0BAF-4B75-90BE-93CAC5946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Slide headline">
            <a:extLst>
              <a:ext uri="{FF2B5EF4-FFF2-40B4-BE49-F238E27FC236}">
                <a16:creationId xmlns:a16="http://schemas.microsoft.com/office/drawing/2014/main" xmlns="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 descr="Content text frame">
            <a:extLst>
              <a:ext uri="{FF2B5EF4-FFF2-40B4-BE49-F238E27FC236}">
                <a16:creationId xmlns:a16="http://schemas.microsoft.com/office/drawing/2014/main" xmlns="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 descr="Content text frame">
            <a:extLst>
              <a:ext uri="{FF2B5EF4-FFF2-40B4-BE49-F238E27FC236}">
                <a16:creationId xmlns:a16="http://schemas.microsoft.com/office/drawing/2014/main" xmlns="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3" descr="Content text frame">
            <a:extLst>
              <a:ext uri="{FF2B5EF4-FFF2-40B4-BE49-F238E27FC236}">
                <a16:creationId xmlns:a16="http://schemas.microsoft.com/office/drawing/2014/main" xmlns="" id="{F020B491-E63A-4FB5-94ED-2BC31EB35C3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 bwMode="black"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6FCACBED-2537-4F3E-8D2C-E6014100536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6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xmlns="" id="{F9117D9C-D502-472C-A3C8-FA9087A2E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Slide headline">
            <a:extLst>
              <a:ext uri="{FF2B5EF4-FFF2-40B4-BE49-F238E27FC236}">
                <a16:creationId xmlns:a16="http://schemas.microsoft.com/office/drawing/2014/main" xmlns="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 descr="Content text frame">
            <a:extLst>
              <a:ext uri="{FF2B5EF4-FFF2-40B4-BE49-F238E27FC236}">
                <a16:creationId xmlns:a16="http://schemas.microsoft.com/office/drawing/2014/main" xmlns="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2" descr="Content text frame">
            <a:extLst>
              <a:ext uri="{FF2B5EF4-FFF2-40B4-BE49-F238E27FC236}">
                <a16:creationId xmlns:a16="http://schemas.microsoft.com/office/drawing/2014/main" xmlns="" id="{2871E7F7-6A93-4406-8617-80D9CFF396A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 bwMode="black"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3" descr="Content text frame">
            <a:extLst>
              <a:ext uri="{FF2B5EF4-FFF2-40B4-BE49-F238E27FC236}">
                <a16:creationId xmlns:a16="http://schemas.microsoft.com/office/drawing/2014/main" xmlns="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Copy 4" descr="Content text frame">
            <a:extLst>
              <a:ext uri="{FF2B5EF4-FFF2-40B4-BE49-F238E27FC236}">
                <a16:creationId xmlns:a16="http://schemas.microsoft.com/office/drawing/2014/main" xmlns="" id="{7AD3B9B1-3210-46C8-8222-A0E11719EB8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 bwMode="black"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6FCACBED-2537-4F3E-8D2C-E6014100536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6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xmlns="" id="{53D55964-F7E8-48E3-84D5-FE4FE835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xmlns="" id="{E568133C-15D2-4F33-802E-DF15E7891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 descr="Thematic picture – please describe further">
            <a:extLst>
              <a:ext uri="{FF2B5EF4-FFF2-40B4-BE49-F238E27FC236}">
                <a16:creationId xmlns:a16="http://schemas.microsoft.com/office/drawing/2014/main" xmlns="" id="{90866A30-329B-420B-B42B-2C69E0DE6D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411161" y="1414800"/>
            <a:ext cx="7199313" cy="4752000"/>
          </a:xfrm>
          <a:solidFill>
            <a:srgbClr val="9999A9"/>
          </a:solidFill>
        </p:spPr>
        <p:txBody>
          <a:bodyPr lIns="144000" tIns="108000" rIns="144000" bIns="108000">
            <a:noAutofit/>
          </a:bodyPr>
          <a:lstStyle/>
          <a:p>
            <a:r>
              <a:rPr lang="en-US" dirty="0"/>
              <a:t>Thematic picture</a:t>
            </a:r>
          </a:p>
        </p:txBody>
      </p:sp>
      <p:sp>
        <p:nvSpPr>
          <p:cNvPr id="4" name="Copy" descr="Content text frame">
            <a:extLst>
              <a:ext uri="{FF2B5EF4-FFF2-40B4-BE49-F238E27FC236}">
                <a16:creationId xmlns:a16="http://schemas.microsoft.com/office/drawing/2014/main" xmlns="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F468BE17-5D03-45C2-9D37-CF354AAA958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3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xmlns="" id="{95022CCB-0484-488B-8637-222C3919B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headline">
            <a:extLst>
              <a:ext uri="{FF2B5EF4-FFF2-40B4-BE49-F238E27FC236}">
                <a16:creationId xmlns:a16="http://schemas.microsoft.com/office/drawing/2014/main" xmlns="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" descr="Content table  frame">
            <a:extLst>
              <a:ext uri="{FF2B5EF4-FFF2-40B4-BE49-F238E27FC236}">
                <a16:creationId xmlns:a16="http://schemas.microsoft.com/office/drawing/2014/main" xmlns="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 bwMode="black">
          <a:xfrm>
            <a:off x="404812" y="1414461"/>
            <a:ext cx="11376026" cy="439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2EA6CE5F-6FF7-4E0A-AEB2-1A7C43CE05C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3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xmlns="" id="{CE0A22CB-5E69-4817-B713-C02B97CF6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288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headline">
            <a:extLst>
              <a:ext uri="{FF2B5EF4-FFF2-40B4-BE49-F238E27FC236}">
                <a16:creationId xmlns:a16="http://schemas.microsoft.com/office/drawing/2014/main" xmlns="" id="{9F2A455C-53B1-4792-8EA9-F00926C4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 descr="Content text frame">
            <a:extLst>
              <a:ext uri="{FF2B5EF4-FFF2-40B4-BE49-F238E27FC236}">
                <a16:creationId xmlns:a16="http://schemas.microsoft.com/office/drawing/2014/main" xmlns="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chemeClr val="tx1"/>
              </a:buClr>
              <a:defRPr>
                <a:ln>
                  <a:noFill/>
                </a:ln>
              </a:defRPr>
            </a:lvl2pPr>
            <a:lvl3pPr>
              <a:buClr>
                <a:schemeClr val="tx1"/>
              </a:buClr>
              <a:defRPr>
                <a:ln>
                  <a:noFill/>
                </a:ln>
              </a:defRPr>
            </a:lvl3pPr>
            <a:lvl4pPr>
              <a:buClr>
                <a:schemeClr val="tx1"/>
              </a:buClr>
              <a:defRPr>
                <a:ln>
                  <a:noFill/>
                </a:ln>
              </a:defRPr>
            </a:lvl4pPr>
            <a:lvl5pPr>
              <a:buClr>
                <a:schemeClr val="tx1"/>
              </a:buClr>
              <a:defRPr>
                <a:ln>
                  <a:noFill/>
                </a:ln>
              </a:defRPr>
            </a:lvl5pPr>
            <a:lvl6pPr>
              <a:buClr>
                <a:schemeClr val="tx1"/>
              </a:buClr>
              <a:defRPr>
                <a:ln>
                  <a:noFill/>
                </a:ln>
              </a:defRPr>
            </a:lvl6pPr>
            <a:lvl7pPr>
              <a:buClr>
                <a:schemeClr val="tx1"/>
              </a:buClr>
              <a:defRPr>
                <a:ln>
                  <a:noFill/>
                </a:ln>
              </a:defRPr>
            </a:lvl7pPr>
            <a:lvl8pPr>
              <a:buClr>
                <a:schemeClr val="tx1"/>
              </a:buClr>
              <a:defRPr>
                <a:ln>
                  <a:noFill/>
                </a:ln>
              </a:defRPr>
            </a:lvl8pPr>
            <a:lvl9pPr>
              <a:buClr>
                <a:schemeClr val="tx1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Copy 2" descr="Content text frame">
            <a:extLst>
              <a:ext uri="{FF2B5EF4-FFF2-40B4-BE49-F238E27FC236}">
                <a16:creationId xmlns:a16="http://schemas.microsoft.com/office/drawing/2014/main" xmlns="" id="{3AC3CE10-0C4B-4A11-BA76-8CAFED13661C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black"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chemeClr val="tx1"/>
              </a:buClr>
              <a:defRPr>
                <a:ln>
                  <a:noFill/>
                </a:ln>
              </a:defRPr>
            </a:lvl2pPr>
            <a:lvl3pPr>
              <a:buClr>
                <a:schemeClr val="tx1"/>
              </a:buClr>
              <a:defRPr>
                <a:ln>
                  <a:noFill/>
                </a:ln>
              </a:defRPr>
            </a:lvl3pPr>
            <a:lvl4pPr>
              <a:buClr>
                <a:schemeClr val="tx1"/>
              </a:buClr>
              <a:defRPr>
                <a:ln>
                  <a:noFill/>
                </a:ln>
              </a:defRPr>
            </a:lvl4pPr>
            <a:lvl5pPr>
              <a:buClr>
                <a:schemeClr val="tx1"/>
              </a:buClr>
              <a:defRPr>
                <a:ln>
                  <a:noFill/>
                </a:ln>
              </a:defRPr>
            </a:lvl5pPr>
            <a:lvl6pPr>
              <a:buClr>
                <a:schemeClr val="tx1"/>
              </a:buClr>
              <a:defRPr>
                <a:ln>
                  <a:noFill/>
                </a:ln>
              </a:defRPr>
            </a:lvl6pPr>
            <a:lvl7pPr>
              <a:buClr>
                <a:schemeClr val="tx1"/>
              </a:buClr>
              <a:defRPr>
                <a:ln>
                  <a:noFill/>
                </a:ln>
              </a:defRPr>
            </a:lvl7pPr>
            <a:lvl8pPr>
              <a:buClr>
                <a:schemeClr val="tx1"/>
              </a:buClr>
              <a:defRPr>
                <a:ln>
                  <a:noFill/>
                </a:ln>
              </a:defRPr>
            </a:lvl8pPr>
            <a:lvl9pPr>
              <a:buClr>
                <a:schemeClr val="tx1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py 3" descr="Content text frame (highlight)">
            <a:extLst>
              <a:ext uri="{FF2B5EF4-FFF2-40B4-BE49-F238E27FC236}">
                <a16:creationId xmlns:a16="http://schemas.microsoft.com/office/drawing/2014/main" xmlns="" id="{E840DCCC-8E77-40B8-B94B-A4D3A4D77826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blackWhite">
          <a:xfrm>
            <a:off x="8187189" y="1414462"/>
            <a:ext cx="3600000" cy="4392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9999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tx1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>
              <a:buClr>
                <a:schemeClr val="tx1"/>
              </a:buCl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xmlns="" id="{E5DDD55C-5C17-4BCD-A9BB-FE8A69DC48D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6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xmlns="" id="{DC2AAE3E-7F56-4838-BCE7-6B966549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xmlns="" id="{00B813CE-4DD6-4EAD-800B-047C0542F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-540000"/>
            <a:ext cx="9863997" cy="360000"/>
          </a:xfrm>
        </p:spPr>
        <p:txBody>
          <a:bodyPr/>
          <a:lstStyle>
            <a:lvl1pPr>
              <a:defRPr b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" descr="Quote text frame">
            <a:extLst>
              <a:ext uri="{FF2B5EF4-FFF2-40B4-BE49-F238E27FC236}">
                <a16:creationId xmlns:a16="http://schemas.microsoft.com/office/drawing/2014/main" xmlns="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xmlns="" id="{916E4245-F21C-4EAB-8B26-FEA21C260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 bwMode="ltGray"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15000">
                <a:srgbClr val="00FFB9"/>
              </a:gs>
              <a:gs pos="8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Siemens Logo" descr="Siemens logo">
            <a:extLst>
              <a:ext uri="{FF2B5EF4-FFF2-40B4-BE49-F238E27FC236}">
                <a16:creationId xmlns:a16="http://schemas.microsoft.com/office/drawing/2014/main" xmlns="" id="{AF2E271F-5AF7-408E-9752-03D1D6448EA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CCC7FBE7-01B9-4EC8-8BE1-F416F7C5B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3658" userDrawn="1">
          <p15:clr>
            <a:srgbClr val="65CEFF"/>
          </p15:clr>
        </p15:guide>
        <p15:guide id="7" orient="horz" pos="3885" userDrawn="1">
          <p15:clr>
            <a:srgbClr val="65CEFF"/>
          </p15:clr>
        </p15:guide>
        <p15:guide id="8" orient="horz" pos="4157" userDrawn="1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xmlns="" id="{3A8C0A65-FABA-4781-9F01-D54558440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2" y="-540000"/>
            <a:ext cx="9863138" cy="360000"/>
          </a:xfrm>
        </p:spPr>
        <p:txBody>
          <a:bodyPr/>
          <a:lstStyle>
            <a:lvl1pPr>
              <a:defRPr b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" descr="Quote text frame">
            <a:extLst>
              <a:ext uri="{FF2B5EF4-FFF2-40B4-BE49-F238E27FC236}">
                <a16:creationId xmlns:a16="http://schemas.microsoft.com/office/drawing/2014/main" xmlns="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xmlns="" id="{58EF2AB0-A78A-44C9-9A7D-F20D9ED85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ltGray"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15000">
                <a:srgbClr val="00FFB9"/>
              </a:gs>
              <a:gs pos="8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Siemens Logo" descr="Siemens logo">
            <a:extLst>
              <a:ext uri="{FF2B5EF4-FFF2-40B4-BE49-F238E27FC236}">
                <a16:creationId xmlns:a16="http://schemas.microsoft.com/office/drawing/2014/main" xmlns="" id="{F8D833B7-9866-4D2D-AEB7-012D6DDE2A3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4131F54F-C70B-4435-91E6-F995F83E6C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199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2206" userDrawn="1">
          <p15:clr>
            <a:srgbClr val="65CEFF"/>
          </p15:clr>
        </p15:guide>
        <p15:guide id="7" orient="horz" pos="2343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Transformation 6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000" cy="2769989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6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Statement text frame">
            <a:extLst>
              <a:ext uri="{FF2B5EF4-FFF2-40B4-BE49-F238E27FC236}">
                <a16:creationId xmlns:a16="http://schemas.microsoft.com/office/drawing/2014/main" xmlns="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 b="0">
                <a:gradFill>
                  <a:gsLst>
                    <a:gs pos="20000">
                      <a:srgbClr val="00FFB9"/>
                    </a:gs>
                    <a:gs pos="70000">
                      <a:srgbClr val="00E6DC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Siemens Logo" descr="Siemens logo">
            <a:extLst>
              <a:ext uri="{FF2B5EF4-FFF2-40B4-BE49-F238E27FC236}">
                <a16:creationId xmlns:a16="http://schemas.microsoft.com/office/drawing/2014/main" xmlns="" id="{0EF6BB07-4F4E-4859-9572-DA63E35B93A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F9372441-FA7E-4481-BBC2-24CB6D301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1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01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Statement text frame">
            <a:extLst>
              <a:ext uri="{FF2B5EF4-FFF2-40B4-BE49-F238E27FC236}">
                <a16:creationId xmlns:a16="http://schemas.microsoft.com/office/drawing/2014/main" xmlns="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 b="0">
                <a:gradFill>
                  <a:gsLst>
                    <a:gs pos="20000">
                      <a:srgbClr val="00FFB9"/>
                    </a:gs>
                    <a:gs pos="70000">
                      <a:srgbClr val="00E6DC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Siemens Logo" descr="Siemens logo">
            <a:extLst>
              <a:ext uri="{FF2B5EF4-FFF2-40B4-BE49-F238E27FC236}">
                <a16:creationId xmlns:a16="http://schemas.microsoft.com/office/drawing/2014/main" xmlns="" id="{F8D833B7-9866-4D2D-AEB7-012D6DDE2A3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D52C2AF7-8539-453F-BD56-35B696DB2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8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Slide headline">
            <a:extLst>
              <a:ext uri="{FF2B5EF4-FFF2-40B4-BE49-F238E27FC236}">
                <a16:creationId xmlns:a16="http://schemas.microsoft.com/office/drawing/2014/main" xmlns="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58400" y="1234800"/>
            <a:ext cx="9216000" cy="1162523"/>
          </a:xfrm>
          <a:noFill/>
        </p:spPr>
        <p:txBody>
          <a:bodyPr wrap="square" lIns="0" tIns="54000" rIns="0" bIns="0" anchor="t" anchorCtr="0">
            <a:spAutoFit/>
          </a:bodyPr>
          <a:lstStyle>
            <a:lvl1pPr marL="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 descr="Content text frame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2pPr>
            <a:lvl3pPr marL="144000" indent="-144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4pPr>
            <a:lvl5pPr marL="144000" indent="-144000" algn="l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5pPr>
            <a:lvl6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360000" indent="-180000" algn="l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400" b="0"/>
            </a:lvl7pPr>
            <a:lvl8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540000" indent="-180000" algn="l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400" b="0"/>
            </a:lvl9pPr>
          </a:lstStyle>
          <a:p>
            <a:pPr lvl="0"/>
            <a:r>
              <a:rPr lang="en-US" dirty="0"/>
              <a:t>Click to edit the contact</a:t>
            </a:r>
          </a:p>
          <a:p>
            <a:pPr lvl="1"/>
            <a:r>
              <a:rPr lang="en-US" dirty="0"/>
              <a:t>Name etc.</a:t>
            </a:r>
          </a:p>
          <a:p>
            <a:pPr lvl="2"/>
            <a:r>
              <a:rPr lang="en-US" dirty="0"/>
              <a:t>Skills etc.</a:t>
            </a:r>
          </a:p>
          <a:p>
            <a:pPr lvl="3"/>
            <a:r>
              <a:rPr lang="en-US" dirty="0"/>
              <a:t>Name etc. sublevel</a:t>
            </a:r>
          </a:p>
          <a:p>
            <a:pPr lvl="4"/>
            <a:r>
              <a:rPr lang="en-US" dirty="0"/>
              <a:t>Skills etc. sublevel</a:t>
            </a:r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5FD2C39E-5D81-4A0E-9F45-90932890088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8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xmlns="" id="{CFF9630D-791D-45AE-8E5E-36F747F59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Transformation 4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9288000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7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Siemens Xcelerator 8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Arial,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3876677"/>
            <a:ext cx="9286875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Siemens Xcelerator 6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000" cy="2769989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60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8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k&amp;blur Siemens Xcelerator 40pt (motif 1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xmlns="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9288000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chart, </a:t>
            </a:r>
            <a:br>
              <a:rPr lang="en-US" dirty="0"/>
            </a:br>
            <a:r>
              <a:rPr lang="en-US" dirty="0"/>
              <a:t>Arial Regular, 40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extra long headlines,</a:t>
            </a:r>
            <a:br>
              <a:rPr lang="en-US" dirty="0"/>
            </a:br>
            <a:r>
              <a:rPr lang="en-US" dirty="0"/>
              <a:t>4 lines</a:t>
            </a:r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xmlns="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xmlns="" id="{9A561178-96D2-407A-94C5-91A37401F6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6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4019137A-63EC-4850-8D85-061BDA73D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3576906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56" imgW="344" imgH="345" progId="TCLayout.ActiveDocument.1">
                  <p:embed/>
                </p:oleObj>
              </mc:Choice>
              <mc:Fallback>
                <p:oleObj name="think-cell Folie" r:id="rId5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xmlns="" id="{4019137A-63EC-4850-8D85-061BDA73D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 descr="Slide headline">
            <a:extLst>
              <a:ext uri="{FF2B5EF4-FFF2-40B4-BE49-F238E27FC236}">
                <a16:creationId xmlns:a16="http://schemas.microsoft.com/office/drawing/2014/main" xmlns="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 descr="Content text frame">
            <a:extLst>
              <a:ext uri="{FF2B5EF4-FFF2-40B4-BE49-F238E27FC236}">
                <a16:creationId xmlns:a16="http://schemas.microsoft.com/office/drawing/2014/main" xmlns="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xmlns="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Slide Number Placeholder" descr="Page number">
            <a:extLst>
              <a:ext uri="{FF2B5EF4-FFF2-40B4-BE49-F238E27FC236}">
                <a16:creationId xmlns:a16="http://schemas.microsoft.com/office/drawing/2014/main" xmlns="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76" r:id="rId4"/>
    <p:sldLayoutId id="2147483777" r:id="rId5"/>
    <p:sldLayoutId id="2147483778" r:id="rId6"/>
    <p:sldLayoutId id="2147483773" r:id="rId7"/>
    <p:sldLayoutId id="2147483774" r:id="rId8"/>
    <p:sldLayoutId id="2147483775" r:id="rId9"/>
    <p:sldLayoutId id="2147483770" r:id="rId10"/>
    <p:sldLayoutId id="2147483771" r:id="rId11"/>
    <p:sldLayoutId id="2147483772" r:id="rId12"/>
    <p:sldLayoutId id="2147483724" r:id="rId13"/>
    <p:sldLayoutId id="2147483725" r:id="rId14"/>
    <p:sldLayoutId id="2147483726" r:id="rId15"/>
    <p:sldLayoutId id="2147483730" r:id="rId16"/>
    <p:sldLayoutId id="2147483731" r:id="rId17"/>
    <p:sldLayoutId id="2147483732" r:id="rId18"/>
    <p:sldLayoutId id="2147483727" r:id="rId19"/>
    <p:sldLayoutId id="2147483728" r:id="rId20"/>
    <p:sldLayoutId id="2147483729" r:id="rId21"/>
    <p:sldLayoutId id="2147483736" r:id="rId22"/>
    <p:sldLayoutId id="2147483737" r:id="rId23"/>
    <p:sldLayoutId id="2147483738" r:id="rId24"/>
    <p:sldLayoutId id="2147483753" r:id="rId25"/>
    <p:sldLayoutId id="2147483754" r:id="rId26"/>
    <p:sldLayoutId id="2147483755" r:id="rId27"/>
    <p:sldLayoutId id="2147483739" r:id="rId28"/>
    <p:sldLayoutId id="2147483740" r:id="rId29"/>
    <p:sldLayoutId id="2147483741" r:id="rId30"/>
    <p:sldLayoutId id="2147483744" r:id="rId31"/>
    <p:sldLayoutId id="2147483756" r:id="rId32"/>
    <p:sldLayoutId id="2147483655" r:id="rId33"/>
    <p:sldLayoutId id="2147483677" r:id="rId34"/>
    <p:sldLayoutId id="2147483779" r:id="rId35"/>
    <p:sldLayoutId id="2147483709" r:id="rId36"/>
    <p:sldLayoutId id="2147483691" r:id="rId37"/>
    <p:sldLayoutId id="2147483692" r:id="rId38"/>
    <p:sldLayoutId id="2147483780" r:id="rId39"/>
    <p:sldLayoutId id="2147483650" r:id="rId40"/>
    <p:sldLayoutId id="2147483665" r:id="rId41"/>
    <p:sldLayoutId id="2147483666" r:id="rId42"/>
    <p:sldLayoutId id="2147483697" r:id="rId43"/>
    <p:sldLayoutId id="2147483698" r:id="rId44"/>
    <p:sldLayoutId id="2147483652" r:id="rId45"/>
    <p:sldLayoutId id="2147483694" r:id="rId46"/>
    <p:sldLayoutId id="2147483687" r:id="rId47"/>
    <p:sldLayoutId id="2147483690" r:id="rId48"/>
    <p:sldLayoutId id="2147483681" r:id="rId49"/>
    <p:sldLayoutId id="2147483682" r:id="rId50"/>
    <p:sldLayoutId id="2147483711" r:id="rId51"/>
    <p:sldLayoutId id="2147483678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oleObject" Target="../embeddings/oleObject3.bin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hyperlink" Target="http://www.siemens.com/susmanager" TargetMode="Externa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oleObject" Target="../embeddings/oleObject5.bin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slideLayout" Target="../slideLayouts/slideLayout33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8.vml"/><Relationship Id="rId6" Type="http://schemas.openxmlformats.org/officeDocument/2006/relationships/tags" Target="../tags/tag48.xml"/><Relationship Id="rId11" Type="http://schemas.openxmlformats.org/officeDocument/2006/relationships/oleObject" Target="../embeddings/oleObject8.bin"/><Relationship Id="rId5" Type="http://schemas.openxmlformats.org/officeDocument/2006/relationships/tags" Target="../tags/tag47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xmlns="" id="{7CB4ABBA-4A79-07FF-C935-C2F6A97584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1664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xmlns="" id="{7CB4ABBA-4A79-07FF-C935-C2F6A9758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99FC35-257A-C4BF-925E-3BAEAB3F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TIA Portal V19</a:t>
            </a:r>
            <a:br>
              <a:rPr lang="en-US" dirty="0"/>
            </a:br>
            <a:r>
              <a:rPr lang="en-US" dirty="0"/>
              <a:t>Grace Period Offer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81E1CCE4-EAF7-60D5-D70B-67C9E3FFE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370800" rIns="0" bIns="0" rtlCol="0" anchor="t">
            <a:noAutofit/>
          </a:bodyPr>
          <a:lstStyle/>
          <a:p>
            <a:r>
              <a:rPr lang="en-US" dirty="0"/>
              <a:t>Exclusive SUS offer, valid until February 29,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65260E4-EC8C-0FE3-E06C-9CF4561531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Unrestricted | © Siemens Aktiengesellschaft 2023 |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1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xmlns="" id="{055D9D4C-2883-2168-FE6F-068642C274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9824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19" name="Objekt 18" hidden="1">
                        <a:extLst>
                          <a:ext uri="{FF2B5EF4-FFF2-40B4-BE49-F238E27FC236}">
                            <a16:creationId xmlns:a16="http://schemas.microsoft.com/office/drawing/2014/main" xmlns="" id="{055D9D4C-2883-2168-FE6F-068642C274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1508A0-5736-7662-3183-E9843909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TIA Portal V19 Grace Period Offer</a:t>
            </a:r>
            <a:br>
              <a:rPr lang="en-US" dirty="0"/>
            </a:br>
            <a:r>
              <a:rPr lang="en-US" b="0" dirty="0"/>
              <a:t>SUS Download grace period offer – valid until February 29, 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B7B3D33-7D3B-1F55-030F-0FA6E60BF4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xmlns="" id="{8C4718D6-EC31-E40A-E98D-A43178889D8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0400" y="1717952"/>
            <a:ext cx="3325858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/>
              <a:t>We want to make it as easy as possible for our </a:t>
            </a:r>
            <a:r>
              <a:rPr lang="en-US" sz="2400" b="1" dirty="0">
                <a:solidFill>
                  <a:schemeClr val="accent1"/>
                </a:solidFill>
                <a:ea typeface="+mj-ea"/>
                <a:cs typeface="+mj-cs"/>
              </a:rPr>
              <a:t>TIA Portal V18 customers</a:t>
            </a:r>
            <a:r>
              <a:rPr lang="en-US" sz="2400" dirty="0"/>
              <a:t> to switch to TIA Portal V19 as well as keeping their engineering and runtime software up-to-date. 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0F1FC7CC-7EF5-E93A-0BC9-1E64F03A8BD6}"/>
              </a:ext>
            </a:extLst>
          </p:cNvPr>
          <p:cNvSpPr>
            <a:spLocks/>
          </p:cNvSpPr>
          <p:nvPr/>
        </p:nvSpPr>
        <p:spPr>
          <a:xfrm>
            <a:off x="4298950" y="4955127"/>
            <a:ext cx="7488239" cy="648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noAutofit/>
          </a:bodyPr>
          <a:lstStyle/>
          <a:p>
            <a:pPr algn="l" rtl="0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Requirement</a:t>
            </a:r>
            <a:r>
              <a:rPr lang="en-US" sz="1600" dirty="0">
                <a:solidFill>
                  <a:schemeClr val="accent1"/>
                </a:solidFill>
              </a:rPr>
              <a:t/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You own the current basic product with SUS capability.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5BF3E64D-CCDA-8FE0-CA97-1CFDC7BCF263}"/>
              </a:ext>
            </a:extLst>
          </p:cNvPr>
          <p:cNvGrpSpPr/>
          <p:nvPr/>
        </p:nvGrpSpPr>
        <p:grpSpPr>
          <a:xfrm>
            <a:off x="4298950" y="1717952"/>
            <a:ext cx="7488239" cy="2685955"/>
            <a:chOff x="5382491" y="1431006"/>
            <a:chExt cx="6404698" cy="2685955"/>
          </a:xfrm>
        </p:grpSpPr>
        <p:sp>
          <p:nvSpPr>
            <p:cNvPr id="8" name="Inhaltsplatzhalter 6">
              <a:extLst>
                <a:ext uri="{FF2B5EF4-FFF2-40B4-BE49-F238E27FC236}">
                  <a16:creationId xmlns:a16="http://schemas.microsoft.com/office/drawing/2014/main" xmlns="" id="{66D7E10C-E8EF-79C6-DD9B-14A8721008E8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5382491" y="1431006"/>
              <a:ext cx="6404698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1600" b="1" dirty="0"/>
                <a:t>That is why we are offering an attractive SUS grace period offer </a:t>
              </a:r>
              <a:br>
                <a:rPr lang="en-US" sz="1600" b="1" dirty="0"/>
              </a:br>
              <a:r>
                <a:rPr lang="en-US" sz="1600" b="1" dirty="0"/>
                <a:t>for these TIA Portal products as download for a limited time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xmlns="" id="{3C7BDC2B-F222-11FD-C242-52E1DFD8D3CA}"/>
                </a:ext>
              </a:extLst>
            </p:cNvPr>
            <p:cNvGrpSpPr>
              <a:grpSpLocks/>
            </p:cNvGrpSpPr>
            <p:nvPr/>
          </p:nvGrpSpPr>
          <p:grpSpPr>
            <a:xfrm>
              <a:off x="5382491" y="2065108"/>
              <a:ext cx="6404698" cy="2051853"/>
              <a:chOff x="5382491" y="2311329"/>
              <a:chExt cx="6404698" cy="2051853"/>
            </a:xfrm>
          </p:grpSpPr>
          <p:sp>
            <p:nvSpPr>
              <p:cNvPr id="10" name="Inhaltsplatzhalter 6">
                <a:extLst>
                  <a:ext uri="{FF2B5EF4-FFF2-40B4-BE49-F238E27FC236}">
                    <a16:creationId xmlns:a16="http://schemas.microsoft.com/office/drawing/2014/main" xmlns="" id="{4E5F8891-5774-B81D-F441-2CDADA83967D}"/>
                  </a:ext>
                </a:extLst>
              </p:cNvPr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>
              <a:xfrm>
                <a:off x="5382491" y="2311329"/>
                <a:ext cx="6404698" cy="345399"/>
              </a:xfrm>
              <a:prstGeom prst="rect">
                <a:avLst/>
              </a:prstGeom>
            </p:spPr>
            <p:txBody>
              <a:bodyPr lIns="0" tIns="0" rIns="0" bIns="0" anchor="t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2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200" dirty="0"/>
                  <a:t>The offer is valid for about </a:t>
                </a:r>
                <a:r>
                  <a:rPr lang="en-US" sz="1200" b="1" dirty="0"/>
                  <a:t>12 weeks after delivery release of TIA Portal V19</a:t>
                </a:r>
                <a:r>
                  <a:rPr lang="en-US" sz="1200" dirty="0"/>
                  <a:t>.</a:t>
                </a:r>
                <a:endParaRPr lang="de-DE" dirty="0"/>
              </a:p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200" dirty="0"/>
                  <a:t>Order </a:t>
                </a:r>
                <a:r>
                  <a:rPr lang="en-US" sz="1200" b="1" dirty="0"/>
                  <a:t>and </a:t>
                </a:r>
                <a:r>
                  <a:rPr lang="en-US" sz="1200" dirty="0"/>
                  <a:t>shipment </a:t>
                </a:r>
                <a:r>
                  <a:rPr lang="en-US" sz="1200" b="1" dirty="0"/>
                  <a:t>within </a:t>
                </a:r>
                <a:r>
                  <a:rPr lang="en-US" sz="1200" dirty="0"/>
                  <a:t>grace period!</a:t>
                </a:r>
                <a:endParaRPr lang="en-US" dirty="0">
                  <a:cs typeface="Arial"/>
                </a:endParaRPr>
              </a:p>
            </p:txBody>
          </p:sp>
          <p:sp>
            <p:nvSpPr>
              <p:cNvPr id="11" name="Inhaltsplatzhalter 6">
                <a:extLst>
                  <a:ext uri="{FF2B5EF4-FFF2-40B4-BE49-F238E27FC236}">
                    <a16:creationId xmlns:a16="http://schemas.microsoft.com/office/drawing/2014/main" xmlns="" id="{DF1969CC-4E6A-6F08-54C0-828302F2ABD7}"/>
                  </a:ext>
                </a:extLst>
              </p:cNvPr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5382491" y="2861094"/>
                <a:ext cx="6404698" cy="369332"/>
              </a:xfrm>
              <a:prstGeom prst="rect">
                <a:avLst/>
              </a:prstGeom>
            </p:spPr>
            <p:txBody>
              <a:bodyPr lIns="0" tIns="0" rIns="0" bIns="0" anchor="t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2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200" dirty="0"/>
                  <a:t>The SUS grace period offer is available to all customers who order one of the listed </a:t>
                </a:r>
                <a:br>
                  <a:rPr lang="en-US" sz="1200" dirty="0"/>
                </a:br>
                <a:r>
                  <a:rPr lang="en-US" sz="1200" dirty="0"/>
                  <a:t>SUS download products after delivery release of TIA Portal V19.</a:t>
                </a:r>
              </a:p>
            </p:txBody>
          </p:sp>
          <p:sp>
            <p:nvSpPr>
              <p:cNvPr id="12" name="Inhaltsplatzhalter 6">
                <a:extLst>
                  <a:ext uri="{FF2B5EF4-FFF2-40B4-BE49-F238E27FC236}">
                    <a16:creationId xmlns:a16="http://schemas.microsoft.com/office/drawing/2014/main" xmlns="" id="{695A78EE-DCC9-60D4-C7DC-2D7A7887342C}"/>
                  </a:ext>
                </a:extLst>
              </p:cNvPr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5382491" y="3518426"/>
                <a:ext cx="6404698" cy="18742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2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200" dirty="0"/>
                  <a:t>The offer is </a:t>
                </a:r>
                <a:r>
                  <a:rPr lang="en-US" sz="1200" b="1" dirty="0"/>
                  <a:t>only valid for the delivery type SUS download</a:t>
                </a:r>
                <a:r>
                  <a:rPr lang="en-US" sz="1200" dirty="0"/>
                  <a:t>.</a:t>
                </a:r>
              </a:p>
            </p:txBody>
          </p:sp>
          <p:sp>
            <p:nvSpPr>
              <p:cNvPr id="13" name="Inhaltsplatzhalter 6">
                <a:extLst>
                  <a:ext uri="{FF2B5EF4-FFF2-40B4-BE49-F238E27FC236}">
                    <a16:creationId xmlns:a16="http://schemas.microsoft.com/office/drawing/2014/main" xmlns="" id="{38405798-0D37-8CDC-C707-D6DBAF2678D7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5382491" y="3993850"/>
                <a:ext cx="6404698" cy="369332"/>
              </a:xfrm>
              <a:prstGeom prst="rect">
                <a:avLst/>
              </a:prstGeom>
            </p:spPr>
            <p:txBody>
              <a:bodyPr lIns="0" tIns="0" rIns="0" bIns="0" anchor="t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2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200" dirty="0"/>
                  <a:t>You will receive a </a:t>
                </a:r>
                <a:r>
                  <a:rPr lang="en-US" sz="1200" b="1" dirty="0"/>
                  <a:t>new SUS initial delivery </a:t>
                </a:r>
                <a:r>
                  <a:rPr lang="en-US" sz="1200" dirty="0"/>
                  <a:t>(CoC, Certificate of Contract) and </a:t>
                </a:r>
                <a:br>
                  <a:rPr lang="en-US" sz="1200" dirty="0"/>
                </a:br>
                <a:r>
                  <a:rPr lang="en-US" sz="1200" dirty="0"/>
                  <a:t>within 1 – 3 business days an </a:t>
                </a:r>
                <a:r>
                  <a:rPr lang="en-US" sz="1200" b="1" dirty="0"/>
                  <a:t>additional free SUS delivery </a:t>
                </a:r>
                <a:r>
                  <a:rPr lang="en-US" sz="1200" dirty="0"/>
                  <a:t>with the V19 upgrade as download. </a:t>
                </a:r>
              </a:p>
            </p:txBody>
          </p: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xmlns="" id="{08735A8A-FA1E-A07C-0EC4-8770D649D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491" y="3849850"/>
                <a:ext cx="27870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xmlns="" id="{BD67112B-E81F-6355-AEB6-0042D1349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491" y="3374426"/>
                <a:ext cx="27870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xmlns="" id="{D00A1725-F579-A150-9019-959DF24098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491" y="2717094"/>
                <a:ext cx="27870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xmlns="" id="{7C9AAFC8-3709-0144-DF49-EC84227DA554}"/>
              </a:ext>
            </a:extLst>
          </p:cNvPr>
          <p:cNvSpPr>
            <a:spLocks/>
          </p:cNvSpPr>
          <p:nvPr/>
        </p:nvSpPr>
        <p:spPr>
          <a:xfrm>
            <a:off x="2977433" y="4927346"/>
            <a:ext cx="758825" cy="676778"/>
          </a:xfrm>
          <a:custGeom>
            <a:avLst/>
            <a:gdLst>
              <a:gd name="connsiteX0" fmla="*/ 1368361 w 1997964"/>
              <a:gd name="connsiteY0" fmla="*/ 810006 h 1781937"/>
              <a:gd name="connsiteX1" fmla="*/ 1464754 w 1997964"/>
              <a:gd name="connsiteY1" fmla="*/ 906399 h 1781937"/>
              <a:gd name="connsiteX2" fmla="*/ 859155 w 1997964"/>
              <a:gd name="connsiteY2" fmla="*/ 1511999 h 1781937"/>
              <a:gd name="connsiteX3" fmla="*/ 533209 w 1997964"/>
              <a:gd name="connsiteY3" fmla="*/ 1185862 h 1781937"/>
              <a:gd name="connsiteX4" fmla="*/ 629602 w 1997964"/>
              <a:gd name="connsiteY4" fmla="*/ 1089469 h 1781937"/>
              <a:gd name="connsiteX5" fmla="*/ 838199 w 1997964"/>
              <a:gd name="connsiteY5" fmla="*/ 1270826 h 1781937"/>
              <a:gd name="connsiteX6" fmla="*/ 107918 w 1997964"/>
              <a:gd name="connsiteY6" fmla="*/ 647986 h 1781937"/>
              <a:gd name="connsiteX7" fmla="*/ 107918 w 1997964"/>
              <a:gd name="connsiteY7" fmla="*/ 1673923 h 1781937"/>
              <a:gd name="connsiteX8" fmla="*/ 1889951 w 1997964"/>
              <a:gd name="connsiteY8" fmla="*/ 1673923 h 1781937"/>
              <a:gd name="connsiteX9" fmla="*/ 1889951 w 1997964"/>
              <a:gd name="connsiteY9" fmla="*/ 647986 h 1781937"/>
              <a:gd name="connsiteX10" fmla="*/ 0 w 1997964"/>
              <a:gd name="connsiteY10" fmla="*/ 539972 h 1781937"/>
              <a:gd name="connsiteX11" fmla="*/ 1997964 w 1997964"/>
              <a:gd name="connsiteY11" fmla="*/ 539972 h 1781937"/>
              <a:gd name="connsiteX12" fmla="*/ 1997964 w 1997964"/>
              <a:gd name="connsiteY12" fmla="*/ 1781937 h 1781937"/>
              <a:gd name="connsiteX13" fmla="*/ 0 w 1997964"/>
              <a:gd name="connsiteY13" fmla="*/ 1781937 h 1781937"/>
              <a:gd name="connsiteX14" fmla="*/ 324040 w 1997964"/>
              <a:gd name="connsiteY14" fmla="*/ 0 h 1781937"/>
              <a:gd name="connsiteX15" fmla="*/ 485965 w 1997964"/>
              <a:gd name="connsiteY15" fmla="*/ 0 h 1781937"/>
              <a:gd name="connsiteX16" fmla="*/ 485965 w 1997964"/>
              <a:gd name="connsiteY16" fmla="*/ 162020 h 1781937"/>
              <a:gd name="connsiteX17" fmla="*/ 1511999 w 1997964"/>
              <a:gd name="connsiteY17" fmla="*/ 162020 h 1781937"/>
              <a:gd name="connsiteX18" fmla="*/ 1511999 w 1997964"/>
              <a:gd name="connsiteY18" fmla="*/ 0 h 1781937"/>
              <a:gd name="connsiteX19" fmla="*/ 1674019 w 1997964"/>
              <a:gd name="connsiteY19" fmla="*/ 0 h 1781937"/>
              <a:gd name="connsiteX20" fmla="*/ 1674019 w 1997964"/>
              <a:gd name="connsiteY20" fmla="*/ 162020 h 1781937"/>
              <a:gd name="connsiteX21" fmla="*/ 1997964 w 1997964"/>
              <a:gd name="connsiteY21" fmla="*/ 162020 h 1781937"/>
              <a:gd name="connsiteX22" fmla="*/ 1997964 w 1997964"/>
              <a:gd name="connsiteY22" fmla="*/ 431959 h 1781937"/>
              <a:gd name="connsiteX23" fmla="*/ 0 w 1997964"/>
              <a:gd name="connsiteY23" fmla="*/ 431959 h 1781937"/>
              <a:gd name="connsiteX24" fmla="*/ 0 w 1997964"/>
              <a:gd name="connsiteY24" fmla="*/ 162020 h 1781937"/>
              <a:gd name="connsiteX25" fmla="*/ 324040 w 1997964"/>
              <a:gd name="connsiteY25" fmla="*/ 162020 h 178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97964" h="1781937">
                <a:moveTo>
                  <a:pt x="1368361" y="810006"/>
                </a:moveTo>
                <a:lnTo>
                  <a:pt x="1464754" y="906399"/>
                </a:lnTo>
                <a:lnTo>
                  <a:pt x="859155" y="1511999"/>
                </a:lnTo>
                <a:lnTo>
                  <a:pt x="533209" y="1185862"/>
                </a:lnTo>
                <a:lnTo>
                  <a:pt x="629602" y="1089469"/>
                </a:lnTo>
                <a:lnTo>
                  <a:pt x="838199" y="1270826"/>
                </a:lnTo>
                <a:close/>
                <a:moveTo>
                  <a:pt x="107918" y="647986"/>
                </a:moveTo>
                <a:lnTo>
                  <a:pt x="107918" y="1673923"/>
                </a:lnTo>
                <a:lnTo>
                  <a:pt x="1889951" y="1673923"/>
                </a:lnTo>
                <a:lnTo>
                  <a:pt x="1889951" y="647986"/>
                </a:lnTo>
                <a:close/>
                <a:moveTo>
                  <a:pt x="0" y="539972"/>
                </a:moveTo>
                <a:lnTo>
                  <a:pt x="1997964" y="539972"/>
                </a:lnTo>
                <a:lnTo>
                  <a:pt x="1997964" y="1781937"/>
                </a:lnTo>
                <a:lnTo>
                  <a:pt x="0" y="1781937"/>
                </a:lnTo>
                <a:close/>
                <a:moveTo>
                  <a:pt x="324040" y="0"/>
                </a:moveTo>
                <a:lnTo>
                  <a:pt x="485965" y="0"/>
                </a:lnTo>
                <a:lnTo>
                  <a:pt x="485965" y="162020"/>
                </a:lnTo>
                <a:lnTo>
                  <a:pt x="1511999" y="162020"/>
                </a:lnTo>
                <a:lnTo>
                  <a:pt x="1511999" y="0"/>
                </a:lnTo>
                <a:lnTo>
                  <a:pt x="1674019" y="0"/>
                </a:lnTo>
                <a:lnTo>
                  <a:pt x="1674019" y="162020"/>
                </a:lnTo>
                <a:lnTo>
                  <a:pt x="1997964" y="162020"/>
                </a:lnTo>
                <a:lnTo>
                  <a:pt x="1997964" y="431959"/>
                </a:lnTo>
                <a:lnTo>
                  <a:pt x="0" y="431959"/>
                </a:lnTo>
                <a:lnTo>
                  <a:pt x="0" y="162020"/>
                </a:lnTo>
                <a:lnTo>
                  <a:pt x="324040" y="16202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+mn-lt"/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F6EC63FA-7140-DAF8-782F-950EFED7C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5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xmlns="" id="{75CC2904-5146-E01E-FF33-4F77D0DE5F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3164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xmlns="" id="{75CC2904-5146-E01E-FF33-4F77D0DE5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AD89D6-92DD-8BC3-A186-BEA793AC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</p:spPr>
        <p:txBody>
          <a:bodyPr vert="horz"/>
          <a:lstStyle/>
          <a:p>
            <a:r>
              <a:rPr lang="en-US" dirty="0"/>
              <a:t>SUS Download &amp; SUS Manager</a:t>
            </a:r>
            <a:br>
              <a:rPr lang="en-US" dirty="0"/>
            </a:br>
            <a:r>
              <a:rPr lang="en-US" b="0" dirty="0"/>
              <a:t>Your Benefits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A2713FF-D315-C73A-730D-2EA53EB52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77E1DD10-CA44-2354-3EA2-5C4CAD4726A9}"/>
              </a:ext>
            </a:extLst>
          </p:cNvPr>
          <p:cNvSpPr>
            <a:spLocks/>
          </p:cNvSpPr>
          <p:nvPr/>
        </p:nvSpPr>
        <p:spPr>
          <a:xfrm>
            <a:off x="4166971" y="1662545"/>
            <a:ext cx="3844637" cy="3844637"/>
          </a:xfrm>
          <a:prstGeom prst="ellipse">
            <a:avLst/>
          </a:prstGeom>
          <a:noFill/>
          <a:ln w="127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SUS</a:t>
            </a:r>
          </a:p>
        </p:txBody>
      </p:sp>
      <p:sp>
        <p:nvSpPr>
          <p:cNvPr id="7" name="Bogen 6">
            <a:extLst>
              <a:ext uri="{FF2B5EF4-FFF2-40B4-BE49-F238E27FC236}">
                <a16:creationId xmlns:a16="http://schemas.microsoft.com/office/drawing/2014/main" xmlns="" id="{DADB45AB-EAA3-1FA4-C625-7DDCC9501656}"/>
              </a:ext>
            </a:extLst>
          </p:cNvPr>
          <p:cNvSpPr/>
          <p:nvPr/>
        </p:nvSpPr>
        <p:spPr>
          <a:xfrm>
            <a:off x="4166971" y="1896125"/>
            <a:ext cx="3646776" cy="3646776"/>
          </a:xfrm>
          <a:prstGeom prst="arc">
            <a:avLst/>
          </a:prstGeom>
          <a:ln w="9525">
            <a:solidFill>
              <a:schemeClr val="accent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gen 7">
            <a:extLst>
              <a:ext uri="{FF2B5EF4-FFF2-40B4-BE49-F238E27FC236}">
                <a16:creationId xmlns:a16="http://schemas.microsoft.com/office/drawing/2014/main" xmlns="" id="{0D74EF1B-37F0-3ACD-0A7F-7463F6154271}"/>
              </a:ext>
            </a:extLst>
          </p:cNvPr>
          <p:cNvSpPr/>
          <p:nvPr/>
        </p:nvSpPr>
        <p:spPr>
          <a:xfrm rot="10800000">
            <a:off x="4364832" y="1626826"/>
            <a:ext cx="3646776" cy="3646776"/>
          </a:xfrm>
          <a:prstGeom prst="arc">
            <a:avLst/>
          </a:prstGeom>
          <a:ln w="9525">
            <a:solidFill>
              <a:schemeClr val="accent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211F41C5-9CAC-D93B-53D4-A96714D6457D}"/>
              </a:ext>
            </a:extLst>
          </p:cNvPr>
          <p:cNvSpPr>
            <a:spLocks/>
          </p:cNvSpPr>
          <p:nvPr/>
        </p:nvSpPr>
        <p:spPr>
          <a:xfrm>
            <a:off x="3925166" y="1420739"/>
            <a:ext cx="4328248" cy="4328248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/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E1E5BFC4-9F6B-BD35-1EBB-225091E14782}"/>
              </a:ext>
            </a:extLst>
          </p:cNvPr>
          <p:cNvSpPr>
            <a:spLocks/>
          </p:cNvSpPr>
          <p:nvPr/>
        </p:nvSpPr>
        <p:spPr>
          <a:xfrm>
            <a:off x="4445793" y="1929979"/>
            <a:ext cx="236827" cy="236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757A8087-8454-2E13-F8EA-62076FDF7A64}"/>
              </a:ext>
            </a:extLst>
          </p:cNvPr>
          <p:cNvSpPr>
            <a:spLocks/>
          </p:cNvSpPr>
          <p:nvPr/>
        </p:nvSpPr>
        <p:spPr>
          <a:xfrm>
            <a:off x="3812381" y="3466450"/>
            <a:ext cx="236827" cy="236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57764BEA-E951-A2CB-581C-6E69909F75CE}"/>
              </a:ext>
            </a:extLst>
          </p:cNvPr>
          <p:cNvSpPr>
            <a:spLocks/>
          </p:cNvSpPr>
          <p:nvPr/>
        </p:nvSpPr>
        <p:spPr>
          <a:xfrm>
            <a:off x="4445793" y="5002921"/>
            <a:ext cx="236827" cy="236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869E5999-8AE1-B5D2-E37B-7DBDB401CEDE}"/>
              </a:ext>
            </a:extLst>
          </p:cNvPr>
          <p:cNvSpPr>
            <a:spLocks/>
          </p:cNvSpPr>
          <p:nvPr/>
        </p:nvSpPr>
        <p:spPr>
          <a:xfrm>
            <a:off x="7494659" y="1929979"/>
            <a:ext cx="236827" cy="236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5BB737D8-A3C0-707A-8777-074BBD1D856D}"/>
              </a:ext>
            </a:extLst>
          </p:cNvPr>
          <p:cNvSpPr>
            <a:spLocks/>
          </p:cNvSpPr>
          <p:nvPr/>
        </p:nvSpPr>
        <p:spPr>
          <a:xfrm>
            <a:off x="8142792" y="3466450"/>
            <a:ext cx="236827" cy="236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B6877847-AB38-6240-D7FA-6BF1EF8B667A}"/>
              </a:ext>
            </a:extLst>
          </p:cNvPr>
          <p:cNvSpPr txBox="1">
            <a:spLocks/>
          </p:cNvSpPr>
          <p:nvPr/>
        </p:nvSpPr>
        <p:spPr>
          <a:xfrm>
            <a:off x="8609642" y="2121524"/>
            <a:ext cx="31719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All at once</a:t>
            </a:r>
          </a:p>
          <a:p>
            <a:pPr algn="l"/>
            <a:r>
              <a:rPr lang="en-US" sz="1200" dirty="0"/>
              <a:t>Upgrades of different SUS Download contracts (e.g., WinCC &amp; STEP 7 Prof.) are provided </a:t>
            </a:r>
            <a:br>
              <a:rPr lang="en-US" sz="1200" dirty="0"/>
            </a:br>
            <a:r>
              <a:rPr lang="en-US" sz="1200" dirty="0"/>
              <a:t>for download at the same time.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9CD7FBB-7CB6-D344-FC63-62ADBD438099}"/>
              </a:ext>
            </a:extLst>
          </p:cNvPr>
          <p:cNvSpPr txBox="1">
            <a:spLocks/>
          </p:cNvSpPr>
          <p:nvPr/>
        </p:nvSpPr>
        <p:spPr>
          <a:xfrm>
            <a:off x="8609642" y="3654234"/>
            <a:ext cx="317195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Transparent</a:t>
            </a:r>
          </a:p>
          <a:p>
            <a:pPr algn="l"/>
            <a:r>
              <a:rPr lang="en-US" sz="1200" dirty="0"/>
              <a:t>The SUS Manager online platform </a:t>
            </a:r>
            <a:br>
              <a:rPr lang="en-US" sz="1200" dirty="0"/>
            </a:br>
            <a:r>
              <a:rPr lang="en-US" sz="1200" dirty="0"/>
              <a:t>gives you transparency about your </a:t>
            </a:r>
            <a:br>
              <a:rPr lang="en-US" sz="1200" dirty="0"/>
            </a:br>
            <a:r>
              <a:rPr lang="en-US" sz="1200" dirty="0"/>
              <a:t>SUS contracts and allows you to modify </a:t>
            </a:r>
            <a:br>
              <a:rPr lang="en-US" sz="1200" dirty="0"/>
            </a:br>
            <a:r>
              <a:rPr lang="en-US" sz="1200" dirty="0"/>
              <a:t>your contracts on your own.</a:t>
            </a:r>
          </a:p>
        </p:txBody>
      </p:sp>
      <p:sp>
        <p:nvSpPr>
          <p:cNvPr id="20" name="Rechteck 19">
            <a:hlinkClick r:id="rId7"/>
            <a:extLst>
              <a:ext uri="{FF2B5EF4-FFF2-40B4-BE49-F238E27FC236}">
                <a16:creationId xmlns:a16="http://schemas.microsoft.com/office/drawing/2014/main" xmlns="" id="{5920D1F1-F6CF-3CF2-7BC3-44389905E4EB}"/>
              </a:ext>
            </a:extLst>
          </p:cNvPr>
          <p:cNvSpPr>
            <a:spLocks/>
          </p:cNvSpPr>
          <p:nvPr/>
        </p:nvSpPr>
        <p:spPr>
          <a:xfrm>
            <a:off x="8609643" y="4750276"/>
            <a:ext cx="2954480" cy="330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>
            <a:noAutofit/>
          </a:bodyPr>
          <a:lstStyle/>
          <a:p>
            <a:pPr algn="l"/>
            <a:r>
              <a:rPr lang="en-US" sz="1200" dirty="0">
                <a:solidFill>
                  <a:schemeClr val="accent1"/>
                </a:solidFill>
              </a:rPr>
              <a:t>The SUS Manager </a:t>
            </a:r>
          </a:p>
        </p:txBody>
      </p:sp>
      <p:sp>
        <p:nvSpPr>
          <p:cNvPr id="21" name="SAGD, maus, mouse, pfeil, arrow, klick">
            <a:extLst>
              <a:ext uri="{FF2B5EF4-FFF2-40B4-BE49-F238E27FC236}">
                <a16:creationId xmlns:a16="http://schemas.microsoft.com/office/drawing/2014/main" xmlns="" id="{09F9C36B-81E4-2561-F8FE-7A6E87D77263}"/>
              </a:ext>
            </a:extLst>
          </p:cNvPr>
          <p:cNvSpPr/>
          <p:nvPr/>
        </p:nvSpPr>
        <p:spPr>
          <a:xfrm>
            <a:off x="11146406" y="4904167"/>
            <a:ext cx="308136" cy="308136"/>
          </a:xfrm>
          <a:custGeom>
            <a:avLst/>
            <a:gdLst>
              <a:gd name="connsiteX0" fmla="*/ 410645 w 410644"/>
              <a:gd name="connsiteY0" fmla="*/ 366246 h 410644"/>
              <a:gd name="connsiteX1" fmla="*/ 258534 w 410644"/>
              <a:gd name="connsiteY1" fmla="*/ 182506 h 410644"/>
              <a:gd name="connsiteX2" fmla="*/ 355837 w 410644"/>
              <a:gd name="connsiteY2" fmla="*/ 111816 h 410644"/>
              <a:gd name="connsiteX3" fmla="*/ 0 w 410644"/>
              <a:gd name="connsiteY3" fmla="*/ 0 h 410644"/>
              <a:gd name="connsiteX4" fmla="*/ 111816 w 410644"/>
              <a:gd name="connsiteY4" fmla="*/ 355837 h 410644"/>
              <a:gd name="connsiteX5" fmla="*/ 182506 w 410644"/>
              <a:gd name="connsiteY5" fmla="*/ 258534 h 410644"/>
              <a:gd name="connsiteX6" fmla="*/ 366246 w 410644"/>
              <a:gd name="connsiteY6" fmla="*/ 410645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644" h="410644">
                <a:moveTo>
                  <a:pt x="410645" y="366246"/>
                </a:moveTo>
                <a:lnTo>
                  <a:pt x="258534" y="182506"/>
                </a:lnTo>
                <a:lnTo>
                  <a:pt x="355837" y="111816"/>
                </a:lnTo>
                <a:lnTo>
                  <a:pt x="0" y="0"/>
                </a:lnTo>
                <a:lnTo>
                  <a:pt x="111816" y="355837"/>
                </a:lnTo>
                <a:lnTo>
                  <a:pt x="182506" y="258534"/>
                </a:lnTo>
                <a:lnTo>
                  <a:pt x="366246" y="410645"/>
                </a:lnTo>
                <a:close/>
              </a:path>
            </a:pathLst>
          </a:custGeom>
          <a:solidFill>
            <a:schemeClr val="accent1"/>
          </a:solidFill>
          <a:ln w="26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xmlns="" id="{EDC113D5-4EA0-82F6-DD31-A7582A14F170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7731486" y="2048393"/>
            <a:ext cx="4050113" cy="0"/>
          </a:xfrm>
          <a:prstGeom prst="line">
            <a:avLst/>
          </a:prstGeom>
          <a:ln w="9525">
            <a:solidFill>
              <a:srgbClr val="CCCCD4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6E6AA1E9-1873-533F-4BFA-E403F582BD00}"/>
              </a:ext>
            </a:extLst>
          </p:cNvPr>
          <p:cNvCxnSpPr>
            <a:cxnSpLocks/>
          </p:cNvCxnSpPr>
          <p:nvPr/>
        </p:nvCxnSpPr>
        <p:spPr>
          <a:xfrm flipH="1">
            <a:off x="8379619" y="3584863"/>
            <a:ext cx="3401980" cy="1"/>
          </a:xfrm>
          <a:prstGeom prst="line">
            <a:avLst/>
          </a:prstGeom>
          <a:ln w="9525">
            <a:solidFill>
              <a:srgbClr val="CCCCD4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2C4A4F63-09C4-DAE6-6013-CBA63DAE55AA}"/>
              </a:ext>
            </a:extLst>
          </p:cNvPr>
          <p:cNvSpPr txBox="1">
            <a:spLocks/>
          </p:cNvSpPr>
          <p:nvPr/>
        </p:nvSpPr>
        <p:spPr>
          <a:xfrm>
            <a:off x="410400" y="2121524"/>
            <a:ext cx="31719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Fast</a:t>
            </a:r>
          </a:p>
          <a:p>
            <a:pPr algn="l"/>
            <a:r>
              <a:rPr lang="en-US" sz="1200" dirty="0"/>
              <a:t>SUS Download Upgrades are available </a:t>
            </a:r>
            <a:br>
              <a:rPr lang="en-US" sz="1200" dirty="0"/>
            </a:br>
            <a:r>
              <a:rPr lang="en-US" sz="1200" dirty="0"/>
              <a:t>for download right from the release day.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xmlns="" id="{6F5734AB-CABE-EB22-98B3-D8EDB91A49A6}"/>
              </a:ext>
            </a:extLst>
          </p:cNvPr>
          <p:cNvCxnSpPr>
            <a:cxnSpLocks/>
          </p:cNvCxnSpPr>
          <p:nvPr/>
        </p:nvCxnSpPr>
        <p:spPr>
          <a:xfrm flipH="1">
            <a:off x="410400" y="2048393"/>
            <a:ext cx="4050113" cy="0"/>
          </a:xfrm>
          <a:prstGeom prst="line">
            <a:avLst/>
          </a:prstGeom>
          <a:ln w="9525">
            <a:solidFill>
              <a:srgbClr val="CCCCD4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B34705CD-7B7C-AD83-AA6D-3EC9322A4606}"/>
              </a:ext>
            </a:extLst>
          </p:cNvPr>
          <p:cNvSpPr txBox="1">
            <a:spLocks/>
          </p:cNvSpPr>
          <p:nvPr/>
        </p:nvSpPr>
        <p:spPr>
          <a:xfrm>
            <a:off x="410400" y="3657994"/>
            <a:ext cx="31719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Pro active</a:t>
            </a:r>
          </a:p>
          <a:p>
            <a:pPr algn="l"/>
            <a:r>
              <a:rPr lang="en-US" sz="1200" dirty="0"/>
              <a:t>You will be informed directly </a:t>
            </a:r>
            <a:br>
              <a:rPr lang="en-US" sz="1200" dirty="0"/>
            </a:br>
            <a:r>
              <a:rPr lang="en-US" sz="1200" dirty="0"/>
              <a:t>by email about available downloads.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xmlns="" id="{66711A41-1DA6-DA6D-603F-0607C6BF3018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410400" y="3584863"/>
            <a:ext cx="3401981" cy="1"/>
          </a:xfrm>
          <a:prstGeom prst="line">
            <a:avLst/>
          </a:prstGeom>
          <a:ln w="9525">
            <a:solidFill>
              <a:srgbClr val="CCCCD4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>
            <a:extLst>
              <a:ext uri="{FF2B5EF4-FFF2-40B4-BE49-F238E27FC236}">
                <a16:creationId xmlns:a16="http://schemas.microsoft.com/office/drawing/2014/main" xmlns="" id="{6929F5F5-5EF2-29AF-3AB4-8D046D8A6D14}"/>
              </a:ext>
            </a:extLst>
          </p:cNvPr>
          <p:cNvGrpSpPr/>
          <p:nvPr/>
        </p:nvGrpSpPr>
        <p:grpSpPr>
          <a:xfrm>
            <a:off x="410400" y="5118391"/>
            <a:ext cx="4035393" cy="688684"/>
            <a:chOff x="410400" y="5463167"/>
            <a:chExt cx="4035393" cy="688684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xmlns="" id="{D5AA4E50-4E78-5C79-DE33-B585E2F15A85}"/>
                </a:ext>
              </a:extLst>
            </p:cNvPr>
            <p:cNvSpPr txBox="1">
              <a:spLocks/>
            </p:cNvSpPr>
            <p:nvPr/>
          </p:nvSpPr>
          <p:spPr>
            <a:xfrm>
              <a:off x="410400" y="5536298"/>
              <a:ext cx="317195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</a:rPr>
                <a:t>Cost-effective</a:t>
              </a:r>
            </a:p>
            <a:p>
              <a:pPr algn="l"/>
              <a:r>
                <a:rPr lang="en-US" sz="1200" dirty="0"/>
                <a:t>SUS Download and the SUS Manager </a:t>
              </a:r>
              <a:br>
                <a:rPr lang="en-US" sz="1200" dirty="0"/>
              </a:br>
              <a:r>
                <a:rPr lang="en-US" sz="1200" dirty="0"/>
                <a:t>saves time, therefore reduces cost and effort. </a:t>
              </a: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xmlns="" id="{CC40FCE1-D32E-C707-B3B7-71D38F573F0C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 flipV="1">
              <a:off x="410400" y="5463167"/>
              <a:ext cx="4035393" cy="2944"/>
            </a:xfrm>
            <a:prstGeom prst="line">
              <a:avLst/>
            </a:prstGeom>
            <a:ln w="9525">
              <a:solidFill>
                <a:srgbClr val="CCCCD4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FA2DA999-A6EA-C02D-4EF1-1660FCA7F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15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kt 37" hidden="1">
            <a:extLst>
              <a:ext uri="{FF2B5EF4-FFF2-40B4-BE49-F238E27FC236}">
                <a16:creationId xmlns:a16="http://schemas.microsoft.com/office/drawing/2014/main" xmlns="" id="{363198B3-7996-D52D-7366-13710A5486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85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Folie" r:id="rId34" imgW="344" imgH="345" progId="TCLayout.ActiveDocument.1">
                  <p:embed/>
                </p:oleObj>
              </mc:Choice>
              <mc:Fallback>
                <p:oleObj name="think-cell Folie" r:id="rId34" imgW="344" imgH="345" progId="TCLayout.ActiveDocument.1">
                  <p:embed/>
                  <p:pic>
                    <p:nvPicPr>
                      <p:cNvPr id="38" name="Objekt 37" hidden="1">
                        <a:extLst>
                          <a:ext uri="{FF2B5EF4-FFF2-40B4-BE49-F238E27FC236}">
                            <a16:creationId xmlns:a16="http://schemas.microsoft.com/office/drawing/2014/main" xmlns="" id="{363198B3-7996-D52D-7366-13710A548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4FC6D3-E6FC-E553-512C-EC073C5D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SUS – When is the best point in time to start?</a:t>
            </a:r>
            <a:br>
              <a:rPr lang="en-US" dirty="0"/>
            </a:br>
            <a:r>
              <a:rPr lang="en-US" b="0" dirty="0"/>
              <a:t>Now, straight with the delivery release of TIA Portal V19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2F0177E-B071-2B5E-7E07-A883C5C30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cxnSp>
        <p:nvCxnSpPr>
          <p:cNvPr id="5" name="Gerade Verbindung 87">
            <a:extLst>
              <a:ext uri="{FF2B5EF4-FFF2-40B4-BE49-F238E27FC236}">
                <a16:creationId xmlns:a16="http://schemas.microsoft.com/office/drawing/2014/main" xmlns="" id="{696B56CF-3A4A-2B5F-1B3A-63C5BC8B0B8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650794" y="4140037"/>
            <a:ext cx="737401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87">
            <a:extLst>
              <a:ext uri="{FF2B5EF4-FFF2-40B4-BE49-F238E27FC236}">
                <a16:creationId xmlns:a16="http://schemas.microsoft.com/office/drawing/2014/main" xmlns="" id="{B6C62E98-AFBC-72BB-AC56-D998A56D116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650794" y="3514341"/>
            <a:ext cx="737401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87">
            <a:extLst>
              <a:ext uri="{FF2B5EF4-FFF2-40B4-BE49-F238E27FC236}">
                <a16:creationId xmlns:a16="http://schemas.microsoft.com/office/drawing/2014/main" xmlns="" id="{1CF90A1B-1F0C-19B3-6067-28F81651777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650794" y="2888644"/>
            <a:ext cx="737401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87">
            <a:extLst>
              <a:ext uri="{FF2B5EF4-FFF2-40B4-BE49-F238E27FC236}">
                <a16:creationId xmlns:a16="http://schemas.microsoft.com/office/drawing/2014/main" xmlns="" id="{E20CF548-CAFE-6465-D7D4-45E4E2CECB2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650794" y="2262948"/>
            <a:ext cx="737401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7">
            <a:extLst>
              <a:ext uri="{FF2B5EF4-FFF2-40B4-BE49-F238E27FC236}">
                <a16:creationId xmlns:a16="http://schemas.microsoft.com/office/drawing/2014/main" xmlns="" id="{31967DE8-DE06-6E35-C235-A1A246A0F934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650794" y="1637252"/>
            <a:ext cx="737401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024BBC25-6863-7757-61E2-0C1A1FC4EB3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830972" y="3517493"/>
            <a:ext cx="2035555" cy="12464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4D07B6A7-ECE6-87A4-A696-BAC128653C0B}"/>
              </a:ext>
            </a:extLst>
          </p:cNvPr>
          <p:cNvSpPr>
            <a:spLocks/>
          </p:cNvSpPr>
          <p:nvPr/>
        </p:nvSpPr>
        <p:spPr>
          <a:xfrm>
            <a:off x="411163" y="5342744"/>
            <a:ext cx="11376026" cy="46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… and best of all, </a:t>
            </a:r>
            <a:r>
              <a:rPr lang="en-US" sz="1600" dirty="0">
                <a:solidFill>
                  <a:schemeClr val="accent1"/>
                </a:solidFill>
              </a:rPr>
              <a:t>all future service packs and upgrades within the contract period are included!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402B67C-CF72-57B3-20FD-98BFB0609816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044266" y="4141793"/>
            <a:ext cx="253926" cy="623943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endParaRPr lang="en-US" sz="1799" b="1" dirty="0" err="1">
              <a:latin typeface="+mn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3DE3BA8B-C66C-0D35-85E9-046137F1E29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301216" y="1631808"/>
            <a:ext cx="2530860" cy="3132174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 lIns="71963" tIns="53972" rIns="71963" bIns="53972" numCol="1" spcCol="72000" rtlCol="0" anchor="t" anchorCtr="0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endParaRPr lang="en-US" sz="999" b="1" dirty="0">
              <a:latin typeface="+mn-l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793EE76A-2475-A437-2D3F-F741ADF367E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301217" y="4140038"/>
            <a:ext cx="2530859" cy="6239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endParaRPr lang="en-US" sz="1799" b="1" dirty="0" err="1">
              <a:latin typeface="+mn-lt"/>
            </a:endParaRPr>
          </a:p>
        </p:txBody>
      </p:sp>
      <p:cxnSp>
        <p:nvCxnSpPr>
          <p:cNvPr id="15" name="Gerade Verbindung 68">
            <a:extLst>
              <a:ext uri="{FF2B5EF4-FFF2-40B4-BE49-F238E27FC236}">
                <a16:creationId xmlns:a16="http://schemas.microsoft.com/office/drawing/2014/main" xmlns="" id="{B6757BA4-0E7C-5F30-65D6-1F296C2607F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722169" y="1413912"/>
            <a:ext cx="0" cy="335182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65183242-D10F-7BA0-8450-CB00CF3C461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408750" y="4393301"/>
            <a:ext cx="315791" cy="18453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199" b="1" dirty="0">
                <a:solidFill>
                  <a:schemeClr val="bg1"/>
                </a:solidFill>
                <a:latin typeface="+mn-lt"/>
              </a:rPr>
              <a:t>SUS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F86871BD-F66F-AAD7-0366-6270C5F9193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01891" y="1560372"/>
            <a:ext cx="211596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100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53A63117-F14B-193E-4792-ED69B8754966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72423" y="2186068"/>
            <a:ext cx="141064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80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C182E8B4-20DE-3290-A7CD-B42FB16C98D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72423" y="2811764"/>
            <a:ext cx="141064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60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CCDDE08E-F279-3EED-966C-A4C1E4F548B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72423" y="3437461"/>
            <a:ext cx="141064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4D979664-5927-1559-7B40-C0CFF980C45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472423" y="4063157"/>
            <a:ext cx="141064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20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AC4899E1-891E-D9BE-2253-D9AE70F5E95E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7684612" y="4810894"/>
            <a:ext cx="213200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Time</a:t>
            </a:r>
          </a:p>
        </p:txBody>
      </p:sp>
      <p:cxnSp>
        <p:nvCxnSpPr>
          <p:cNvPr id="23" name="Gerade Verbindung 82">
            <a:extLst>
              <a:ext uri="{FF2B5EF4-FFF2-40B4-BE49-F238E27FC236}">
                <a16:creationId xmlns:a16="http://schemas.microsoft.com/office/drawing/2014/main" xmlns="" id="{28696BC2-78FB-90EC-A85C-1084E61F290E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3301216" y="1413912"/>
            <a:ext cx="0" cy="335182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9999A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1B672346-C5AF-10E7-DD92-2B775E07B654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770171" y="1413912"/>
            <a:ext cx="527388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l"/>
            <a:r>
              <a:rPr lang="en-US" sz="999" dirty="0">
                <a:latin typeface="+mn-lt"/>
              </a:rPr>
              <a:t>Price (%)</a:t>
            </a:r>
          </a:p>
        </p:txBody>
      </p:sp>
      <p:cxnSp>
        <p:nvCxnSpPr>
          <p:cNvPr id="25" name="Gerade Verbindung 86">
            <a:extLst>
              <a:ext uri="{FF2B5EF4-FFF2-40B4-BE49-F238E27FC236}">
                <a16:creationId xmlns:a16="http://schemas.microsoft.com/office/drawing/2014/main" xmlns="" id="{C3B65C9F-3828-1302-EC5F-DA9C6E3BF47D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369904" y="1484590"/>
            <a:ext cx="758157" cy="115454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87">
            <a:extLst>
              <a:ext uri="{FF2B5EF4-FFF2-40B4-BE49-F238E27FC236}">
                <a16:creationId xmlns:a16="http://schemas.microsoft.com/office/drawing/2014/main" xmlns="" id="{ACA2934A-0A23-825F-F6EE-D4EA22FE36B4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auto">
          <a:xfrm>
            <a:off x="650794" y="4763981"/>
            <a:ext cx="737401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CCCC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5FF1C5ED-82CF-1CDA-8628-1EEF7447DA4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298796" y="1436602"/>
            <a:ext cx="2489250" cy="9800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950" b="1" dirty="0">
                <a:solidFill>
                  <a:srgbClr val="000000"/>
                </a:solidFill>
                <a:latin typeface="+mn-lt"/>
              </a:rPr>
              <a:t>Order and shipment until February 29, 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3ADDE760-D196-7E86-0BD0-FF82C7264767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082022" y="1639048"/>
            <a:ext cx="863646" cy="31266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endParaRPr lang="en-US" sz="1799" b="1" dirty="0" err="1">
              <a:latin typeface="+mn-lt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F07310BD-C080-4F2D-E145-20FDDD95E39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42955" y="4688855"/>
            <a:ext cx="70532" cy="153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999" dirty="0">
                <a:latin typeface="+mn-lt"/>
              </a:rPr>
              <a:t>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F9DCD8CB-8E3C-0A18-F716-5411078B1282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5211231" y="4945843"/>
            <a:ext cx="1245533" cy="17697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50" b="1" dirty="0">
                <a:latin typeface="+mn-lt"/>
              </a:rPr>
              <a:t>February 29, 2024</a:t>
            </a:r>
            <a:endParaRPr lang="en-US" sz="1150" b="1" dirty="0">
              <a:solidFill>
                <a:srgbClr val="EF0137"/>
              </a:solidFill>
              <a:latin typeface="+mn-lt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14985DE2-F450-01EB-6F13-5F3A0318AE31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2498913" y="4857442"/>
            <a:ext cx="1604606" cy="3539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50" b="1" dirty="0">
                <a:latin typeface="+mn-lt"/>
              </a:rPr>
              <a:t>Planned DR 2023/11/23</a:t>
            </a:r>
            <a:br>
              <a:rPr lang="en-US" sz="1150" b="1" dirty="0">
                <a:latin typeface="+mn-lt"/>
              </a:rPr>
            </a:br>
            <a:r>
              <a:rPr lang="en-US" sz="1150" b="1" dirty="0">
                <a:latin typeface="+mn-lt"/>
              </a:rPr>
              <a:t>TIA Portal V19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8A4E9A46-8E8C-D58D-4084-9401654B3F8C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781273" y="4849877"/>
            <a:ext cx="1465145" cy="36907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150" b="1" dirty="0">
                <a:latin typeface="+mn-lt"/>
              </a:rPr>
              <a:t>TIA Portal V18 </a:t>
            </a:r>
            <a:br>
              <a:rPr lang="en-US" sz="1150" b="1" dirty="0">
                <a:latin typeface="+mn-lt"/>
              </a:rPr>
            </a:br>
            <a:r>
              <a:rPr lang="en-US" sz="1150" dirty="0">
                <a:latin typeface="+mn-lt"/>
              </a:rPr>
              <a:t>(STEP 7, WinCC, …)</a:t>
            </a:r>
          </a:p>
        </p:txBody>
      </p:sp>
      <p:cxnSp>
        <p:nvCxnSpPr>
          <p:cNvPr id="33" name="Gerade Verbindung 95">
            <a:extLst>
              <a:ext uri="{FF2B5EF4-FFF2-40B4-BE49-F238E27FC236}">
                <a16:creationId xmlns:a16="http://schemas.microsoft.com/office/drawing/2014/main" xmlns="" id="{D19D708D-134F-92C8-EF85-E67881FCDECD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 bwMode="auto">
          <a:xfrm>
            <a:off x="5833997" y="1413827"/>
            <a:ext cx="0" cy="335182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9999A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70B93205-4E8E-6876-147E-B915C7921132}"/>
              </a:ext>
            </a:extLst>
          </p:cNvPr>
          <p:cNvSpPr>
            <a:spLocks/>
          </p:cNvSpPr>
          <p:nvPr/>
        </p:nvSpPr>
        <p:spPr>
          <a:xfrm>
            <a:off x="8411122" y="1519770"/>
            <a:ext cx="3376067" cy="1156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The grace period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offer applies for:</a:t>
            </a:r>
          </a:p>
          <a:p>
            <a:pPr marL="179705" indent="-171450" algn="l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TIA Portal V18</a:t>
            </a:r>
            <a:endParaRPr lang="en-US" sz="1200" dirty="0">
              <a:solidFill>
                <a:schemeClr val="bg1"/>
              </a:solidFill>
              <a:cs typeface="Arial"/>
            </a:endParaRPr>
          </a:p>
          <a:p>
            <a:pPr marL="179705" indent="-171450" algn="l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Delivery type </a:t>
            </a:r>
            <a:r>
              <a:rPr lang="en-US" sz="1200" b="1" dirty="0">
                <a:solidFill>
                  <a:schemeClr val="bg1"/>
                </a:solidFill>
              </a:rPr>
              <a:t>Download</a:t>
            </a:r>
            <a:endParaRPr lang="en-US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3662B4EF-A601-A72D-4635-4E5203431E25}"/>
              </a:ext>
            </a:extLst>
          </p:cNvPr>
          <p:cNvSpPr>
            <a:spLocks/>
          </p:cNvSpPr>
          <p:nvPr/>
        </p:nvSpPr>
        <p:spPr>
          <a:xfrm>
            <a:off x="8411122" y="3053162"/>
            <a:ext cx="3376067" cy="464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~40% of product price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238FDD3E-5881-7BF2-1356-E3F079D87A00}"/>
              </a:ext>
            </a:extLst>
          </p:cNvPr>
          <p:cNvSpPr>
            <a:spLocks/>
          </p:cNvSpPr>
          <p:nvPr/>
        </p:nvSpPr>
        <p:spPr>
          <a:xfrm>
            <a:off x="8411122" y="3930318"/>
            <a:ext cx="3376067" cy="833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~20% of product price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At one version/year SUS saves up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to 50% compared to an Upgrade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C5B0E023-4413-D78A-5FE3-3BD26AF7DC57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536964" y="4393301"/>
            <a:ext cx="623569" cy="18453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199" b="1" dirty="0">
                <a:solidFill>
                  <a:schemeClr val="bg1"/>
                </a:solidFill>
                <a:latin typeface="+mn-lt"/>
              </a:rPr>
              <a:t>Upgrade</a:t>
            </a:r>
          </a:p>
        </p:txBody>
      </p:sp>
      <p:sp>
        <p:nvSpPr>
          <p:cNvPr id="39" name="Foliennummernplatzhalter 38">
            <a:extLst>
              <a:ext uri="{FF2B5EF4-FFF2-40B4-BE49-F238E27FC236}">
                <a16:creationId xmlns:a16="http://schemas.microsoft.com/office/drawing/2014/main" xmlns="" id="{4F861A96-2C9B-54E8-C9F8-99FE780C3B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xmlns="" id="{90C694DF-1504-86BF-FEAE-265088E927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544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xmlns="" id="{90C694DF-1504-86BF-FEAE-265088E92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23BD8A-73D5-35AC-EB04-E3895EF1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TIA Portal V19 Grace Period Offer</a:t>
            </a:r>
            <a:br>
              <a:rPr lang="en-US" dirty="0"/>
            </a:br>
            <a:r>
              <a:rPr lang="en-US" b="0" dirty="0"/>
              <a:t>Exclusive SUS offer for TIA Portal products valid until February 29, 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A4E0217-F507-D28E-16D5-C9DDE62E8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24F466E7-6247-2400-3BDD-59B2523B7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23139"/>
              </p:ext>
            </p:extLst>
          </p:nvPr>
        </p:nvGraphicFramePr>
        <p:xfrm>
          <a:off x="411162" y="1414504"/>
          <a:ext cx="5465764" cy="23548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3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7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626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TIA Portal Engineering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    TIA Portal Eng. Options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STEP 7 Professional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STEP 7 Safety Advanced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331577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STEP 7 Professional COMBO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STEP 7 Safety Basic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726617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STEP 7 Basic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TIA Portal Multiuser Engineering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741622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WinCC Basic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S7-PLCSIM Advanced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258539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WinCC Comfort/Advanced/Professional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SIMATIC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Energy Suite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WinCC Unified Comfort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TIA Portal Teamcenter Gateway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WinCC Unified PC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SIMATIC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Visualization Architect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SINAMICS </a:t>
                      </a:r>
                      <a:r>
                        <a:rPr lang="en-US" sz="12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Startdrive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Advanced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SINAMICS DCC Combo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E095446E-426B-5699-DA32-BA8E6B55B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80716"/>
              </p:ext>
            </p:extLst>
          </p:nvPr>
        </p:nvGraphicFramePr>
        <p:xfrm>
          <a:off x="411162" y="3967948"/>
          <a:ext cx="5465764" cy="753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67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8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626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TIA Portal Runtime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SIMATIC WinCC Unified PC Runtime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SIMATIC WinCC RT Professional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SIMATIC WinCC Client for RT Prof.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3315773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D1D7672D-B2D2-03C0-7D40-4D8AB3C25F4C}"/>
              </a:ext>
            </a:extLst>
          </p:cNvPr>
          <p:cNvSpPr>
            <a:spLocks/>
          </p:cNvSpPr>
          <p:nvPr/>
        </p:nvSpPr>
        <p:spPr>
          <a:xfrm>
            <a:off x="6315075" y="1414463"/>
            <a:ext cx="5876925" cy="43926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noAutofit/>
          </a:bodyPr>
          <a:lstStyle/>
          <a:p>
            <a:pPr algn="l" rtl="0">
              <a:spcAft>
                <a:spcPts val="3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352D32F-8F9C-DAC1-EA3F-6BB8CCB12C5B}"/>
              </a:ext>
            </a:extLst>
          </p:cNvPr>
          <p:cNvSpPr txBox="1">
            <a:spLocks/>
          </p:cNvSpPr>
          <p:nvPr/>
        </p:nvSpPr>
        <p:spPr>
          <a:xfrm>
            <a:off x="6554686" y="1577776"/>
            <a:ext cx="48999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Delivery of the SUS download product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xmlns="" id="{9977F608-491F-BE54-B090-9AA25200F4D2}"/>
              </a:ext>
            </a:extLst>
          </p:cNvPr>
          <p:cNvSpPr>
            <a:spLocks/>
          </p:cNvSpPr>
          <p:nvPr/>
        </p:nvSpPr>
        <p:spPr>
          <a:xfrm>
            <a:off x="6554686" y="2868870"/>
            <a:ext cx="585976" cy="585976"/>
          </a:xfrm>
          <a:custGeom>
            <a:avLst/>
            <a:gdLst>
              <a:gd name="connsiteX0" fmla="*/ 0 w 486699"/>
              <a:gd name="connsiteY0" fmla="*/ 0 h 486699"/>
              <a:gd name="connsiteX1" fmla="*/ 0 w 486699"/>
              <a:gd name="connsiteY1" fmla="*/ 486700 h 486699"/>
              <a:gd name="connsiteX2" fmla="*/ 486700 w 486699"/>
              <a:gd name="connsiteY2" fmla="*/ 486700 h 486699"/>
              <a:gd name="connsiteX3" fmla="*/ 486700 w 486699"/>
              <a:gd name="connsiteY3" fmla="*/ 0 h 486699"/>
              <a:gd name="connsiteX4" fmla="*/ 0 w 486699"/>
              <a:gd name="connsiteY4" fmla="*/ 0 h 486699"/>
              <a:gd name="connsiteX5" fmla="*/ 191869 w 486699"/>
              <a:gd name="connsiteY5" fmla="*/ 372630 h 486699"/>
              <a:gd name="connsiteX6" fmla="*/ 71763 w 486699"/>
              <a:gd name="connsiteY6" fmla="*/ 252525 h 486699"/>
              <a:gd name="connsiteX7" fmla="*/ 107282 w 486699"/>
              <a:gd name="connsiteY7" fmla="*/ 217006 h 486699"/>
              <a:gd name="connsiteX8" fmla="*/ 184115 w 486699"/>
              <a:gd name="connsiteY8" fmla="*/ 283805 h 486699"/>
              <a:gd name="connsiteX9" fmla="*/ 379364 w 486699"/>
              <a:gd name="connsiteY9" fmla="*/ 114069 h 486699"/>
              <a:gd name="connsiteX10" fmla="*/ 414883 w 486699"/>
              <a:gd name="connsiteY10" fmla="*/ 149589 h 486699"/>
              <a:gd name="connsiteX11" fmla="*/ 191869 w 486699"/>
              <a:gd name="connsiteY11" fmla="*/ 372630 h 48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699" h="486699">
                <a:moveTo>
                  <a:pt x="0" y="0"/>
                </a:moveTo>
                <a:lnTo>
                  <a:pt x="0" y="486700"/>
                </a:lnTo>
                <a:lnTo>
                  <a:pt x="486700" y="486700"/>
                </a:lnTo>
                <a:lnTo>
                  <a:pt x="486700" y="0"/>
                </a:lnTo>
                <a:lnTo>
                  <a:pt x="0" y="0"/>
                </a:lnTo>
                <a:close/>
                <a:moveTo>
                  <a:pt x="191869" y="372630"/>
                </a:moveTo>
                <a:lnTo>
                  <a:pt x="71763" y="252525"/>
                </a:lnTo>
                <a:lnTo>
                  <a:pt x="107282" y="217006"/>
                </a:lnTo>
                <a:lnTo>
                  <a:pt x="184115" y="283805"/>
                </a:lnTo>
                <a:lnTo>
                  <a:pt x="379364" y="114069"/>
                </a:lnTo>
                <a:lnTo>
                  <a:pt x="414883" y="149589"/>
                </a:lnTo>
                <a:lnTo>
                  <a:pt x="191869" y="372630"/>
                </a:lnTo>
                <a:close/>
              </a:path>
            </a:pathLst>
          </a:custGeom>
          <a:solidFill>
            <a:srgbClr val="0F8287"/>
          </a:solidFill>
          <a:ln w="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ECD7F89A-125C-CC61-32DA-7104E1FC12FD}"/>
              </a:ext>
            </a:extLst>
          </p:cNvPr>
          <p:cNvSpPr txBox="1">
            <a:spLocks/>
          </p:cNvSpPr>
          <p:nvPr/>
        </p:nvSpPr>
        <p:spPr>
          <a:xfrm>
            <a:off x="6554685" y="2436770"/>
            <a:ext cx="5232502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 rtl="0"/>
            <a:r>
              <a:rPr lang="en-US" sz="1200" dirty="0">
                <a:solidFill>
                  <a:schemeClr val="tx1"/>
                </a:solidFill>
              </a:rPr>
              <a:t>… earliest (after verification)</a:t>
            </a:r>
            <a:endParaRPr lang="en-US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06C2BF1A-F569-AA4D-DD99-B0BC65426BF7}"/>
              </a:ext>
            </a:extLst>
          </p:cNvPr>
          <p:cNvSpPr txBox="1">
            <a:spLocks/>
          </p:cNvSpPr>
          <p:nvPr/>
        </p:nvSpPr>
        <p:spPr>
          <a:xfrm>
            <a:off x="7449928" y="2915637"/>
            <a:ext cx="377250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rtl="0"/>
            <a:r>
              <a:rPr lang="en-US" sz="1600" dirty="0"/>
              <a:t>A new </a:t>
            </a:r>
            <a:r>
              <a:rPr lang="en-US" sz="1600" b="1" dirty="0"/>
              <a:t>first delivery </a:t>
            </a:r>
            <a:r>
              <a:rPr lang="en-US" sz="1600" dirty="0"/>
              <a:t>of the Certificate </a:t>
            </a:r>
            <a:br>
              <a:rPr lang="en-US" sz="1600" dirty="0"/>
            </a:br>
            <a:r>
              <a:rPr lang="en-US" sz="1600" dirty="0"/>
              <a:t>of Contract (CoC) via email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9259948A-9666-EF12-4A9D-EC03A8B381A5}"/>
              </a:ext>
            </a:extLst>
          </p:cNvPr>
          <p:cNvSpPr txBox="1">
            <a:spLocks/>
          </p:cNvSpPr>
          <p:nvPr/>
        </p:nvSpPr>
        <p:spPr>
          <a:xfrm>
            <a:off x="6554686" y="4120239"/>
            <a:ext cx="5232502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 rtl="0"/>
            <a:r>
              <a:rPr lang="en-US" sz="1200" dirty="0">
                <a:solidFill>
                  <a:schemeClr val="tx1"/>
                </a:solidFill>
              </a:rPr>
              <a:t>… and within 1 – 3 business days (after TIA Portal V19 delivery release)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58FD3A8-C174-6D1F-E918-564E5A25E5D6}"/>
              </a:ext>
            </a:extLst>
          </p:cNvPr>
          <p:cNvSpPr txBox="1">
            <a:spLocks/>
          </p:cNvSpPr>
          <p:nvPr/>
        </p:nvSpPr>
        <p:spPr>
          <a:xfrm>
            <a:off x="7449928" y="4552339"/>
            <a:ext cx="377250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rtl="0"/>
            <a:r>
              <a:rPr lang="en-US" sz="1600" dirty="0"/>
              <a:t>The </a:t>
            </a:r>
            <a:r>
              <a:rPr lang="en-US" sz="1600" b="1" dirty="0"/>
              <a:t>SUS delivery</a:t>
            </a:r>
            <a:r>
              <a:rPr lang="en-US" sz="1600" dirty="0"/>
              <a:t> (download link) </a:t>
            </a:r>
            <a:br>
              <a:rPr lang="en-US" sz="1600" dirty="0"/>
            </a:br>
            <a:r>
              <a:rPr lang="en-US" sz="1600" dirty="0"/>
              <a:t>with TIA Portal V19 upgrade via email 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xmlns="" id="{E74F7268-EA97-6580-6A3C-0C300D7C7534}"/>
              </a:ext>
            </a:extLst>
          </p:cNvPr>
          <p:cNvSpPr>
            <a:spLocks/>
          </p:cNvSpPr>
          <p:nvPr/>
        </p:nvSpPr>
        <p:spPr>
          <a:xfrm>
            <a:off x="6554686" y="4505572"/>
            <a:ext cx="585976" cy="585976"/>
          </a:xfrm>
          <a:custGeom>
            <a:avLst/>
            <a:gdLst>
              <a:gd name="connsiteX0" fmla="*/ 0 w 486699"/>
              <a:gd name="connsiteY0" fmla="*/ 0 h 486699"/>
              <a:gd name="connsiteX1" fmla="*/ 0 w 486699"/>
              <a:gd name="connsiteY1" fmla="*/ 486700 h 486699"/>
              <a:gd name="connsiteX2" fmla="*/ 486700 w 486699"/>
              <a:gd name="connsiteY2" fmla="*/ 486700 h 486699"/>
              <a:gd name="connsiteX3" fmla="*/ 486700 w 486699"/>
              <a:gd name="connsiteY3" fmla="*/ 0 h 486699"/>
              <a:gd name="connsiteX4" fmla="*/ 0 w 486699"/>
              <a:gd name="connsiteY4" fmla="*/ 0 h 486699"/>
              <a:gd name="connsiteX5" fmla="*/ 191869 w 486699"/>
              <a:gd name="connsiteY5" fmla="*/ 372630 h 486699"/>
              <a:gd name="connsiteX6" fmla="*/ 71763 w 486699"/>
              <a:gd name="connsiteY6" fmla="*/ 252525 h 486699"/>
              <a:gd name="connsiteX7" fmla="*/ 107282 w 486699"/>
              <a:gd name="connsiteY7" fmla="*/ 217006 h 486699"/>
              <a:gd name="connsiteX8" fmla="*/ 184115 w 486699"/>
              <a:gd name="connsiteY8" fmla="*/ 283805 h 486699"/>
              <a:gd name="connsiteX9" fmla="*/ 379364 w 486699"/>
              <a:gd name="connsiteY9" fmla="*/ 114069 h 486699"/>
              <a:gd name="connsiteX10" fmla="*/ 414883 w 486699"/>
              <a:gd name="connsiteY10" fmla="*/ 149589 h 486699"/>
              <a:gd name="connsiteX11" fmla="*/ 191869 w 486699"/>
              <a:gd name="connsiteY11" fmla="*/ 372630 h 48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699" h="486699">
                <a:moveTo>
                  <a:pt x="0" y="0"/>
                </a:moveTo>
                <a:lnTo>
                  <a:pt x="0" y="486700"/>
                </a:lnTo>
                <a:lnTo>
                  <a:pt x="486700" y="486700"/>
                </a:lnTo>
                <a:lnTo>
                  <a:pt x="486700" y="0"/>
                </a:lnTo>
                <a:lnTo>
                  <a:pt x="0" y="0"/>
                </a:lnTo>
                <a:close/>
                <a:moveTo>
                  <a:pt x="191869" y="372630"/>
                </a:moveTo>
                <a:lnTo>
                  <a:pt x="71763" y="252525"/>
                </a:lnTo>
                <a:lnTo>
                  <a:pt x="107282" y="217006"/>
                </a:lnTo>
                <a:lnTo>
                  <a:pt x="184115" y="283805"/>
                </a:lnTo>
                <a:lnTo>
                  <a:pt x="379364" y="114069"/>
                </a:lnTo>
                <a:lnTo>
                  <a:pt x="414883" y="149589"/>
                </a:lnTo>
                <a:lnTo>
                  <a:pt x="191869" y="372630"/>
                </a:lnTo>
                <a:close/>
              </a:path>
            </a:pathLst>
          </a:custGeom>
          <a:solidFill>
            <a:srgbClr val="0F8287"/>
          </a:solidFill>
          <a:ln w="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6DB9369-B0B3-0AD7-860C-10887549E6A9}"/>
              </a:ext>
            </a:extLst>
          </p:cNvPr>
          <p:cNvSpPr>
            <a:spLocks/>
          </p:cNvSpPr>
          <p:nvPr/>
        </p:nvSpPr>
        <p:spPr>
          <a:xfrm>
            <a:off x="411163" y="4973411"/>
            <a:ext cx="5465763" cy="833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>
            <a:noAutofit/>
          </a:bodyPr>
          <a:lstStyle/>
          <a:p>
            <a:pPr algn="l" rtl="0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Precondition</a:t>
            </a:r>
            <a:r>
              <a:rPr lang="en-US" sz="1600" dirty="0">
                <a:solidFill>
                  <a:schemeClr val="accent1"/>
                </a:solidFill>
              </a:rPr>
              <a:t/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A valid license for version V18 of the SUS capable TIA Portal base product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xmlns="" id="{DCB8EF22-441A-5451-C098-3232CB04E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3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xmlns="" id="{7433CC84-4D44-F5E2-FADD-95BFB3C644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xmlns="" id="{7433CC84-4D44-F5E2-FADD-95BFB3C64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3219C9-FF2D-CE86-EE7C-2B68E4A9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TIA Portal V19 Grace Period Offer</a:t>
            </a:r>
            <a:br>
              <a:rPr lang="en-US" dirty="0"/>
            </a:br>
            <a:r>
              <a:rPr lang="en-US" b="0" dirty="0"/>
              <a:t>Order Numbers of orderable SUS Download Products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50F5AEF-9E4A-232D-230D-DE9100CC6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ACEDBDB0-C7CB-3CEA-23CC-6B7600937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44583"/>
              </p:ext>
            </p:extLst>
          </p:nvPr>
        </p:nvGraphicFramePr>
        <p:xfrm>
          <a:off x="411162" y="1414504"/>
          <a:ext cx="5465764" cy="36259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34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626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Item number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Basic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6ES7822-0AE00-0YY0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331577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Prof. TIA Portal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6ES7822-1AE00-0YY0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3748708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Prof. Combo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6ES7810-5CC04-0YY2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726617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Professional Combo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6ES7810-5AE00-2YL0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741622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0800" marB="108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" marB="108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5422286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Energy Suite Engineering SUS</a:t>
                      </a:r>
                    </a:p>
                  </a:txBody>
                  <a:tcPr marL="0" marR="0" marT="10800" marB="108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6AV2108-0AA00-0AY0</a:t>
                      </a:r>
                    </a:p>
                  </a:txBody>
                  <a:tcPr marL="0" marR="0" marT="10800" marB="108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258539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S7-PLCSIM Advanced SUS 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6ES7823-1FE00-0YL5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Safety Basic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6ES7833-1FD00-0YN2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Safety Advanced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6ES7833-1FC00-0YY0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STEP 7 Safety Advanced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6ES7833-1FC00-2YN0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TIA Portal Teamcenter Gateway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6ES7823-1EE00-0YL5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TIA Portal Test Suite Advanced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6ES7823-1TE00-0AL5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TIA Portal Multiuser Engineering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6ES7823-1AE00-0YL5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7013811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TIA Portal Multiuser Engineering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6ES7823-1AE04-2YL6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4432334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0800" marB="108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" marB="108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SINAMICS DCC Combo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6SL3070-4AA01-0XY8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888474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SINAMICS DCC Combo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6SL3070-4AA01-0UY8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874141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SINAMICS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Startdrive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Advanced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6SL3072-4AA02-0XY8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4981231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SINAMICS Startdrive Advanced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6SL3072-4AA02-0UY8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1918596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xmlns="" id="{A2B416DA-375B-7303-2DEC-03A771471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88133"/>
              </p:ext>
            </p:extLst>
          </p:nvPr>
        </p:nvGraphicFramePr>
        <p:xfrm>
          <a:off x="6096000" y="1414463"/>
          <a:ext cx="5465764" cy="43191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52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626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Item number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Unified Comfort ES SUS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6AV2151-0XB00-0LY5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331577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Unified PC ES 10k SUS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6AV2153-2FB00-0LY5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726617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Unified PC ES 100k SUS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6AV2153-2GB00-0LY5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741622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Unified PC ES max. SUS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6AV2153-0XB00-0LY5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258539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Unified PC RT small SUS (up to 10k)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6AV2154-2FB00-0LY0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Unified PC RT medium SUS (up to 100k)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6AV2154-2GB00-0LY0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Unified PC RT max.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6AV2154-0XB00-0LY0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Comfort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6AV6612-0AA00-0AY0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Comfort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6AV6612-0AA00-0UY0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Advanced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6AV6613-0AA00-0AY0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Advanced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6AV6613-0AA00-0UY0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0800" marB="108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" marB="108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Visualization Architect SUS</a:t>
                      </a:r>
                    </a:p>
                  </a:txBody>
                  <a:tcPr marL="0" marR="0" marT="10800" marB="108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6AV2107-0PX00-0AY0</a:t>
                      </a:r>
                    </a:p>
                  </a:txBody>
                  <a:tcPr marL="0" marR="0" marT="10800" marB="108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0484235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0800" marB="1080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" marB="1080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966729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Professional 512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PowerTags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6AV2103-0DA00-0AY0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Professional 512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PowerTags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6AV2103-0DA00-0UY0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Professional 4096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PowerTags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6AV2103-0HA00-0AY0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Professional 4096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PowerTags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6AV2103-0HA00-0UY0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Professional max.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PowerTags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6AV2103-0XA00-0AY0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Professional max.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PowerTags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SUS (UCL)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6AV2103-0XA00-0UY0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RT Professional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6AV2105-0XA00-0AY0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1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SIMATIC WinCC Client for RT Professional SUS</a:t>
                      </a:r>
                    </a:p>
                  </a:txBody>
                  <a:tcPr marL="5664" marR="5664" marT="5664" marB="0" anchor="b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6AV2107-0DB00-0AY0</a:t>
                      </a:r>
                    </a:p>
                  </a:txBody>
                  <a:tcPr marL="5664" marR="5664" marT="5664" marB="0" anchor="b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4CCA697D-B235-443B-0229-C0BC1BF05CA5}"/>
              </a:ext>
            </a:extLst>
          </p:cNvPr>
          <p:cNvSpPr txBox="1"/>
          <p:nvPr/>
        </p:nvSpPr>
        <p:spPr>
          <a:xfrm>
            <a:off x="324516" y="5807075"/>
            <a:ext cx="609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Offer only available as SUS </a:t>
            </a:r>
            <a:r>
              <a:rPr lang="en-US" sz="1800">
                <a:solidFill>
                  <a:schemeClr val="accent1"/>
                </a:solidFill>
              </a:rPr>
              <a:t>download 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AB865AF-4FB0-E2B3-2BFA-481EFC538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2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xmlns="" id="{7433CC84-4D44-F5E2-FADD-95BFB3C644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xmlns="" id="{7433CC84-4D44-F5E2-FADD-95BFB3C64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3219C9-FF2D-CE86-EE7C-2B68E4A9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TIA Portal V19 Grace Period Offer</a:t>
            </a:r>
            <a:br>
              <a:rPr lang="en-US" dirty="0"/>
            </a:br>
            <a:r>
              <a:rPr lang="en-US" b="0" dirty="0"/>
              <a:t>FAQs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50F5AEF-9E4A-232D-230D-DE9100CC6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en-US"/>
              <a:t>Unrestricted | © Siemens Aktiengesellschaft 2023 | November 2023</a:t>
            </a:r>
            <a:endParaRPr lang="en-US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68777197-BF5F-3DC4-BC53-FA4B5EACCF0E}"/>
              </a:ext>
            </a:extLst>
          </p:cNvPr>
          <p:cNvGrpSpPr>
            <a:grpSpLocks/>
          </p:cNvGrpSpPr>
          <p:nvPr/>
        </p:nvGrpSpPr>
        <p:grpSpPr>
          <a:xfrm>
            <a:off x="461555" y="1406768"/>
            <a:ext cx="5472113" cy="638464"/>
            <a:chOff x="6315075" y="1514401"/>
            <a:chExt cx="5472113" cy="63846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="" id="{EA945AB4-9EED-A539-54E0-5217A6BD7938}"/>
                </a:ext>
              </a:extLst>
            </p:cNvPr>
            <p:cNvSpPr>
              <a:spLocks/>
            </p:cNvSpPr>
            <p:nvPr/>
          </p:nvSpPr>
          <p:spPr>
            <a:xfrm>
              <a:off x="6315075" y="1688534"/>
              <a:ext cx="5472113" cy="464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>
              <a:noAutofit/>
            </a:bodyPr>
            <a:lstStyle/>
            <a:p>
              <a:pPr algn="l" rtl="0"/>
              <a:r>
                <a:rPr lang="en-US" sz="1050" dirty="0">
                  <a:solidFill>
                    <a:schemeClr val="accent1"/>
                  </a:solidFill>
                </a:rPr>
                <a:t>The SUS download product related to the licensed TIA Portal base product. </a:t>
              </a:r>
              <a:br>
                <a:rPr lang="en-US" sz="1050" dirty="0">
                  <a:solidFill>
                    <a:schemeClr val="accent1"/>
                  </a:solidFill>
                </a:rPr>
              </a:br>
              <a:r>
                <a:rPr lang="en-US" sz="1050" dirty="0">
                  <a:solidFill>
                    <a:schemeClr val="accent1"/>
                  </a:solidFill>
                </a:rPr>
                <a:t>Thus, the email address of the recipient is required!</a:t>
              </a:r>
            </a:p>
          </p:txBody>
        </p:sp>
        <p:sp>
          <p:nvSpPr>
            <p:cNvPr id="8" name="Inhaltsplatzhalter 6">
              <a:extLst>
                <a:ext uri="{FF2B5EF4-FFF2-40B4-BE49-F238E27FC236}">
                  <a16:creationId xmlns:a16="http://schemas.microsoft.com/office/drawing/2014/main" xmlns="" id="{EF8E2C0B-B1BE-68DC-542A-5491D9FA7910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6315075" y="1514401"/>
              <a:ext cx="5472113" cy="161583"/>
            </a:xfrm>
            <a:prstGeom prst="rect">
              <a:avLst/>
            </a:prstGeom>
          </p:spPr>
          <p:txBody>
            <a:bodyPr lIns="0" tIns="0" rIns="0" bIns="0" anchor="b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50" b="1" dirty="0"/>
                <a:t>What does the grace period offer? What needs to be ordered?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9576FC47-F04B-030C-6913-885B36053326}"/>
              </a:ext>
            </a:extLst>
          </p:cNvPr>
          <p:cNvGrpSpPr>
            <a:grpSpLocks/>
          </p:cNvGrpSpPr>
          <p:nvPr/>
        </p:nvGrpSpPr>
        <p:grpSpPr>
          <a:xfrm>
            <a:off x="461555" y="2243016"/>
            <a:ext cx="5472113" cy="638532"/>
            <a:chOff x="6315075" y="2376642"/>
            <a:chExt cx="5472113" cy="63853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7673B914-0CDC-B16C-13BB-1C0F4D40EA20}"/>
                </a:ext>
              </a:extLst>
            </p:cNvPr>
            <p:cNvSpPr>
              <a:spLocks/>
            </p:cNvSpPr>
            <p:nvPr/>
          </p:nvSpPr>
          <p:spPr>
            <a:xfrm>
              <a:off x="6315075" y="2550774"/>
              <a:ext cx="5472113" cy="46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>
              <a:noAutofit/>
            </a:bodyPr>
            <a:lstStyle/>
            <a:p>
              <a:pPr algn="l" rtl="0"/>
              <a:r>
                <a:rPr lang="en-US" sz="1050" dirty="0">
                  <a:solidFill>
                    <a:schemeClr val="accent1"/>
                  </a:solidFill>
                </a:rPr>
                <a:t>Like every other product via standard channels, e.g., Siemens contact, online mall, distributor.</a:t>
              </a:r>
            </a:p>
          </p:txBody>
        </p:sp>
        <p:sp>
          <p:nvSpPr>
            <p:cNvPr id="11" name="Inhaltsplatzhalter 6">
              <a:extLst>
                <a:ext uri="{FF2B5EF4-FFF2-40B4-BE49-F238E27FC236}">
                  <a16:creationId xmlns:a16="http://schemas.microsoft.com/office/drawing/2014/main" xmlns="" id="{1C918B63-01E7-2747-ADB1-90F126416704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6315075" y="2376642"/>
              <a:ext cx="5472113" cy="161583"/>
            </a:xfrm>
            <a:prstGeom prst="rect">
              <a:avLst/>
            </a:prstGeom>
          </p:spPr>
          <p:txBody>
            <a:bodyPr lIns="0" tIns="0" rIns="0" bIns="0" anchor="b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50" b="1" dirty="0"/>
                <a:t>How is the order placed?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CE61B10E-C9FD-C7DB-8312-E7E3F2E8EA6C}"/>
              </a:ext>
            </a:extLst>
          </p:cNvPr>
          <p:cNvGrpSpPr>
            <a:grpSpLocks/>
          </p:cNvGrpSpPr>
          <p:nvPr/>
        </p:nvGrpSpPr>
        <p:grpSpPr>
          <a:xfrm>
            <a:off x="6217105" y="1406649"/>
            <a:ext cx="5472113" cy="481122"/>
            <a:chOff x="6315075" y="3073848"/>
            <a:chExt cx="5472113" cy="48112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xmlns="" id="{B53AEB6F-6B96-4E20-9792-5D3AF4FBCB9A}"/>
                </a:ext>
              </a:extLst>
            </p:cNvPr>
            <p:cNvSpPr>
              <a:spLocks/>
            </p:cNvSpPr>
            <p:nvPr/>
          </p:nvSpPr>
          <p:spPr>
            <a:xfrm>
              <a:off x="6315075" y="3247981"/>
              <a:ext cx="5472113" cy="3069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>
              <a:spAutoFit/>
            </a:bodyPr>
            <a:lstStyle/>
            <a:p>
              <a:pPr algn="l" rtl="0"/>
              <a:r>
                <a:rPr lang="en-US" sz="1050" dirty="0">
                  <a:solidFill>
                    <a:schemeClr val="accent1"/>
                  </a:solidFill>
                </a:rPr>
                <a:t>The grace period offer (only SUS as download) costs ~20% versus new.</a:t>
              </a:r>
            </a:p>
          </p:txBody>
        </p:sp>
        <p:sp>
          <p:nvSpPr>
            <p:cNvPr id="14" name="Inhaltsplatzhalter 6">
              <a:extLst>
                <a:ext uri="{FF2B5EF4-FFF2-40B4-BE49-F238E27FC236}">
                  <a16:creationId xmlns:a16="http://schemas.microsoft.com/office/drawing/2014/main" xmlns="" id="{4D3F6D05-5E39-7FC2-C27D-446EB5353548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6315075" y="3073848"/>
              <a:ext cx="5472113" cy="161583"/>
            </a:xfrm>
            <a:prstGeom prst="rect">
              <a:avLst/>
            </a:prstGeom>
          </p:spPr>
          <p:txBody>
            <a:bodyPr lIns="0" tIns="0" rIns="0" bIns="0" anchor="b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50" b="1" dirty="0"/>
                <a:t>What’s the price for the grace period offer?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1602C8E3-7D65-87DF-8C59-EEB8B7B633A2}"/>
              </a:ext>
            </a:extLst>
          </p:cNvPr>
          <p:cNvGrpSpPr>
            <a:grpSpLocks/>
          </p:cNvGrpSpPr>
          <p:nvPr/>
        </p:nvGrpSpPr>
        <p:grpSpPr>
          <a:xfrm>
            <a:off x="6221087" y="2254030"/>
            <a:ext cx="5472113" cy="627316"/>
            <a:chOff x="6315075" y="3771053"/>
            <a:chExt cx="5472113" cy="62731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xmlns="" id="{8EA0F457-A057-CB51-A7CC-5E77EFB202A2}"/>
                </a:ext>
              </a:extLst>
            </p:cNvPr>
            <p:cNvSpPr>
              <a:spLocks/>
            </p:cNvSpPr>
            <p:nvPr/>
          </p:nvSpPr>
          <p:spPr>
            <a:xfrm>
              <a:off x="6315075" y="3945186"/>
              <a:ext cx="5472113" cy="45318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>
              <a:noAutofit/>
            </a:bodyPr>
            <a:lstStyle/>
            <a:p>
              <a:pPr algn="l" rtl="0"/>
              <a:r>
                <a:rPr lang="en-US" sz="1050" dirty="0">
                  <a:solidFill>
                    <a:schemeClr val="accent1"/>
                  </a:solidFill>
                </a:rPr>
                <a:t>Without grace period offer an upgrade is required which costs ~40% versus new. </a:t>
              </a:r>
              <a:br>
                <a:rPr lang="en-US" sz="1050" dirty="0">
                  <a:solidFill>
                    <a:schemeClr val="accent1"/>
                  </a:solidFill>
                </a:rPr>
              </a:br>
              <a:r>
                <a:rPr lang="en-US" sz="1050" dirty="0">
                  <a:solidFill>
                    <a:schemeClr val="accent1"/>
                  </a:solidFill>
                </a:rPr>
                <a:t>With an additional SUS this totals to ~60% versus new. </a:t>
              </a:r>
            </a:p>
          </p:txBody>
        </p:sp>
        <p:sp>
          <p:nvSpPr>
            <p:cNvPr id="17" name="Inhaltsplatzhalter 6">
              <a:extLst>
                <a:ext uri="{FF2B5EF4-FFF2-40B4-BE49-F238E27FC236}">
                  <a16:creationId xmlns:a16="http://schemas.microsoft.com/office/drawing/2014/main" xmlns="" id="{088E469A-1FD8-E6DB-4942-873AA15F8198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6315075" y="3771053"/>
              <a:ext cx="5472113" cy="161583"/>
            </a:xfrm>
            <a:prstGeom prst="rect">
              <a:avLst/>
            </a:prstGeom>
          </p:spPr>
          <p:txBody>
            <a:bodyPr lIns="0" tIns="0" rIns="0" bIns="0" anchor="b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50" b="1" dirty="0"/>
                <a:t>After the grace period, what‘s the price for staying current?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BE0FEDDA-A4FE-9770-2558-48B544043C13}"/>
              </a:ext>
            </a:extLst>
          </p:cNvPr>
          <p:cNvGrpSpPr/>
          <p:nvPr/>
        </p:nvGrpSpPr>
        <p:grpSpPr>
          <a:xfrm>
            <a:off x="461555" y="3801547"/>
            <a:ext cx="5472113" cy="1550646"/>
            <a:chOff x="6315075" y="4622146"/>
            <a:chExt cx="5472113" cy="155064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xmlns="" id="{9EE31182-F7E7-CAFE-BA11-96C50370303A}"/>
                </a:ext>
              </a:extLst>
            </p:cNvPr>
            <p:cNvSpPr>
              <a:spLocks/>
            </p:cNvSpPr>
            <p:nvPr/>
          </p:nvSpPr>
          <p:spPr>
            <a:xfrm>
              <a:off x="6315075" y="4796279"/>
              <a:ext cx="5472113" cy="13765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>
              <a:noAutofit/>
            </a:bodyPr>
            <a:lstStyle/>
            <a:p>
              <a:pPr algn="l" rtl="0"/>
              <a:r>
                <a:rPr lang="en-US" sz="1050" dirty="0">
                  <a:solidFill>
                    <a:schemeClr val="accent1"/>
                  </a:solidFill>
                </a:rPr>
                <a:t>The delivery of the SUS download product is executed in multiple steps:</a:t>
              </a:r>
            </a:p>
            <a:p>
              <a:pPr marL="180000" indent="-180000" algn="l" rtl="0">
                <a:buFont typeface="+mj-lt"/>
                <a:buAutoNum type="arabicPeriod"/>
              </a:pPr>
              <a:r>
                <a:rPr lang="en-US" sz="1050" dirty="0">
                  <a:solidFill>
                    <a:schemeClr val="accent1"/>
                  </a:solidFill>
                </a:rPr>
                <a:t>After Siemens’ legal check one email with the new first delivery </a:t>
              </a:r>
              <a:br>
                <a:rPr lang="en-US" sz="1050" dirty="0">
                  <a:solidFill>
                    <a:schemeClr val="accent1"/>
                  </a:solidFill>
                </a:rPr>
              </a:br>
              <a:r>
                <a:rPr lang="en-US" sz="1050" dirty="0">
                  <a:solidFill>
                    <a:schemeClr val="accent1"/>
                  </a:solidFill>
                </a:rPr>
                <a:t>with the contract called CoC (Certificate of Contract) is received.</a:t>
              </a:r>
            </a:p>
            <a:p>
              <a:pPr marL="180000" indent="-180000" algn="l" rtl="0">
                <a:buFont typeface="+mj-lt"/>
                <a:buAutoNum type="arabicPeriod"/>
              </a:pPr>
              <a:r>
                <a:rPr lang="en-US" sz="1050" dirty="0">
                  <a:solidFill>
                    <a:schemeClr val="accent1"/>
                  </a:solidFill>
                </a:rPr>
                <a:t>Within 1 – 3 business days follows an email with the real SUS delivery </a:t>
              </a:r>
              <a:br>
                <a:rPr lang="en-US" sz="1050" dirty="0">
                  <a:solidFill>
                    <a:schemeClr val="accent1"/>
                  </a:solidFill>
                </a:rPr>
              </a:br>
              <a:r>
                <a:rPr lang="en-US" sz="1050" dirty="0">
                  <a:solidFill>
                    <a:schemeClr val="accent1"/>
                  </a:solidFill>
                </a:rPr>
                <a:t>with the download link for the upgrade. This is only possible after delivery release. </a:t>
              </a:r>
            </a:p>
            <a:p>
              <a:pPr marL="180000" indent="-180000" algn="l" rtl="0">
                <a:buFont typeface="+mj-lt"/>
                <a:buAutoNum type="arabicPeriod"/>
              </a:pPr>
              <a:r>
                <a:rPr lang="en-US" sz="1050" dirty="0">
                  <a:solidFill>
                    <a:schemeClr val="accent1"/>
                  </a:solidFill>
                </a:rPr>
                <a:t>While the SUS contract is active successor releases lead to further </a:t>
              </a:r>
              <a:br>
                <a:rPr lang="en-US" sz="1050" dirty="0">
                  <a:solidFill>
                    <a:schemeClr val="accent1"/>
                  </a:solidFill>
                </a:rPr>
              </a:br>
              <a:r>
                <a:rPr lang="en-US" sz="1050" dirty="0">
                  <a:solidFill>
                    <a:schemeClr val="accent1"/>
                  </a:solidFill>
                </a:rPr>
                <a:t>SUS deliveries via email.</a:t>
              </a:r>
            </a:p>
          </p:txBody>
        </p:sp>
        <p:sp>
          <p:nvSpPr>
            <p:cNvPr id="20" name="Inhaltsplatzhalter 6">
              <a:extLst>
                <a:ext uri="{FF2B5EF4-FFF2-40B4-BE49-F238E27FC236}">
                  <a16:creationId xmlns:a16="http://schemas.microsoft.com/office/drawing/2014/main" xmlns="" id="{0EC91E45-240C-F3F5-6109-8D04BDB6BF63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315075" y="4622146"/>
              <a:ext cx="5472113" cy="161583"/>
            </a:xfrm>
            <a:prstGeom prst="rect">
              <a:avLst/>
            </a:prstGeom>
          </p:spPr>
          <p:txBody>
            <a:bodyPr lIns="0" tIns="0" rIns="0" bIns="0" anchor="b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50" b="1" dirty="0"/>
                <a:t>After the order. What’s going to be delivered?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CEA4F861-0CFE-C8EB-4C83-F984586968A3}"/>
              </a:ext>
            </a:extLst>
          </p:cNvPr>
          <p:cNvGrpSpPr>
            <a:grpSpLocks/>
          </p:cNvGrpSpPr>
          <p:nvPr/>
        </p:nvGrpSpPr>
        <p:grpSpPr>
          <a:xfrm>
            <a:off x="461555" y="2967845"/>
            <a:ext cx="5472113" cy="638532"/>
            <a:chOff x="6315075" y="2376642"/>
            <a:chExt cx="5472113" cy="638532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xmlns="" id="{68E6C2A8-D669-53A9-B303-8E67812E8B40}"/>
                </a:ext>
              </a:extLst>
            </p:cNvPr>
            <p:cNvSpPr>
              <a:spLocks/>
            </p:cNvSpPr>
            <p:nvPr/>
          </p:nvSpPr>
          <p:spPr>
            <a:xfrm>
              <a:off x="6315075" y="2550774"/>
              <a:ext cx="5472113" cy="46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>
              <a:noAutofit/>
            </a:bodyPr>
            <a:lstStyle/>
            <a:p>
              <a:pPr algn="l" rtl="0"/>
              <a:r>
                <a:rPr lang="en-US" sz="1050" dirty="0">
                  <a:solidFill>
                    <a:schemeClr val="accent1"/>
                  </a:solidFill>
                </a:rPr>
                <a:t>No. Order and shipment must take place within grace period.</a:t>
              </a:r>
              <a:endParaRPr lang="en-US" sz="1050" dirty="0">
                <a:solidFill>
                  <a:schemeClr val="accent1"/>
                </a:solidFill>
                <a:cs typeface="Arial"/>
              </a:endParaRPr>
            </a:p>
          </p:txBody>
        </p:sp>
        <p:sp>
          <p:nvSpPr>
            <p:cNvPr id="23" name="Inhaltsplatzhalter 6">
              <a:extLst>
                <a:ext uri="{FF2B5EF4-FFF2-40B4-BE49-F238E27FC236}">
                  <a16:creationId xmlns:a16="http://schemas.microsoft.com/office/drawing/2014/main" xmlns="" id="{B62C2846-726F-47B5-1050-90BBFF1EF232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6315075" y="2376642"/>
              <a:ext cx="5472113" cy="161583"/>
            </a:xfrm>
            <a:prstGeom prst="rect">
              <a:avLst/>
            </a:prstGeom>
          </p:spPr>
          <p:txBody>
            <a:bodyPr lIns="0" tIns="0" rIns="0" bIns="0" anchor="b">
              <a:sp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50" b="1" dirty="0"/>
                <a:t>Is it possible to postpone shipping into the future?</a:t>
              </a:r>
            </a:p>
          </p:txBody>
        </p:sp>
      </p:grp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xmlns="" id="{CD45098D-D68B-4CBF-9743-AF9172B56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73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/////wQAPw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9bxCKNM7lFKisTOV9iQxyAFAAAAAAADAAAAAAADAAAAAwADAAAAAAD///////8DAAEA////////BAAAAAMAEAALWYUu6Lc3hUWQUuimYOWoo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BQMAAAAAAAAAAAAACAB////////////////AAAA////////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DAP///////wMAAgEDAAAAAwD///////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NbxCKNM7lFKisTOV9iQxyADRGF0YQAbAAAABExpbmtlZFNoYXBlRGF0YQAFAAAAAAACTmFtZQAZAAAATGlua2VkU2hhcGVzRGF0YVByb3BlcnR5ABBWZXJzaW9uAAAAAAAJTGFzdFdyaXRlACF2F2aEAQAAAAEA/////8YAxgAAAAVfaWQAEAAAAARZhS7otzeFRZBS6KZg5aihA0RhdGEAUwAAAAhQcmVzZW50YXRpb25TY2FubmVkRm9yTGlua2VkU2hhcGVzAAECTnVtYmVyRm9ybWF0U2VwYXJhdG9yTW9kZQAKAAAAQXV0b21hdGljAAACTmFtZQAkAAAATGlua2VkU2hhcGVQcmVzZW50YXRpb25TZXR0aW5nc0RhdGEAEFZlcnNpb24AAAAAAAlMYXN0V3JpdGUAQnYXZoQ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MIO_PRESENTATION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d7WCDL06IbGEsp_8T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d7WCDL06IbGEsp_8T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d7WCDL06IbGEsp_8T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d7WCDL06IbGEsp_8T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d7WCDL06IbGEsp_8T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K3gh1G2Eau06B4d1h.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KlEyXPpUGP7pWT1qYA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USO4PjZEK_orvixNcCs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g.S3U0b0q6t.JexzTQ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Si9kV6akGEkSG7esgP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OQNEDBOEmDClbZF.7y1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_Db1VgEKYhs7YGlRN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EjAP3LVUmKI7pebRhh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ybrDgHVUyjpfD1h0ni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V_MJ15dUSJjCWGZMJph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CAjyC3JkGJJsXtdaPmK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9DRfB_A0qBg4ECB0kP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4sT1AW3E2q6f7ym5j9s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ZPcL3oGE2yjipLfgUvx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Nw2cONlk.iuXDXFuJGk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d7WCDL06IbGEsp_8T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h9fBM4SEWVO2AvMvVT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VHe6gV0U6X9NdAUyLa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AsZLha2kiVhvX0ANq9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A3LL4dUE2zDZ6bwIdvX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ZDtl0WmUetjoBm1qu_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Ibb.K6.Uiri1ApRvH.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KmY4FXYUClFL2xsAMf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OQNEDBOEmDClbZF.7y1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Siemens 2022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FFB9"/>
      </a:hlink>
      <a:folHlink>
        <a:srgbClr val="00E6DC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emens Petrol | 0 153 153">
      <a:srgbClr val="009999"/>
    </a:custClr>
    <a:custClr name="Deep Blue | 0 0 40">
      <a:srgbClr val="000028"/>
    </a:custClr>
    <a:custClr name="Dark Sand | 170 170 150">
      <a:srgbClr val="AAAA96"/>
    </a:custClr>
    <a:custClr name="Dark Yellow | 247 198 0">
      <a:srgbClr val="F7C600"/>
    </a:custClr>
    <a:custClr name="Dark Green | 0 100 110">
      <a:srgbClr val="00646E"/>
    </a:custClr>
    <a:custClr name="Dark Blue | 0 85 124">
      <a:srgbClr val="00557C"/>
    </a:custClr>
    <a:custClr name="Dark Purple | 85 59 163">
      <a:srgbClr val="553BA3"/>
    </a:custClr>
    <a:custClr name="Deep Blue | 0 0 40">
      <a:srgbClr val="000028"/>
    </a:custClr>
    <a:custClr name="Deep Blue 40% (Gray) | 153 153 169">
      <a:srgbClr val="9999A9"/>
    </a:custClr>
    <a:custClr name="Red | 239 1 55">
      <a:srgbClr val="EF0137"/>
    </a:custClr>
    <a:custClr name="Bold Green">
      <a:srgbClr val="00FFB9"/>
    </a:custClr>
    <a:custClr name="Light Sand | 243 243 240">
      <a:srgbClr val="F3F3F0"/>
    </a:custClr>
    <a:custClr name="Soft Sand | 197 197 184">
      <a:srgbClr val="C5C5B8"/>
    </a:custClr>
    <a:custClr name="Yellow | 255 215 50">
      <a:srgbClr val="FFD732"/>
    </a:custClr>
    <a:custClr name="Green | 0 175 142">
      <a:srgbClr val="00AF8E"/>
    </a:custClr>
    <a:custClr name="Blue | 0 135 190">
      <a:srgbClr val="0087BE"/>
    </a:custClr>
    <a:custClr name="Purple | 128 92 255">
      <a:srgbClr val="805CFF"/>
    </a:custClr>
    <a:custClr name="Deep Blue 80% | 51 51 83">
      <a:srgbClr val="333353"/>
    </a:custClr>
    <a:custClr name="Deep Blue 20% (Soft Gray) | 204 204 212">
      <a:srgbClr val="CCCCD4"/>
    </a:custClr>
    <a:custClr name="Dark Orange | 236 102 2">
      <a:srgbClr val="EC6602"/>
    </a:custClr>
    <a:custClr name="Bold Blue">
      <a:srgbClr val="00E6DC"/>
    </a:custClr>
    <a:custClr name="No color">
      <a:srgbClr val="FFFFFF"/>
    </a:custClr>
    <a:custClr name="Bright Sand | 223 223 217">
      <a:srgbClr val="DFDFD9"/>
    </a:custClr>
    <a:custClr name="Soft Yellow | 255 226 112">
      <a:srgbClr val="FFE270"/>
    </a:custClr>
    <a:custClr name="Soft Green | 0 215 160">
      <a:srgbClr val="00D7A0"/>
    </a:custClr>
    <a:custClr name="Soft Blue | 0 190 220">
      <a:srgbClr val="00BEDC"/>
    </a:custClr>
    <a:custClr name="Soft Purple | 180 168 255">
      <a:srgbClr val="B4A8FF"/>
    </a:custClr>
    <a:custClr name="Deep Blue 60% (Dark Gray) | 102 102 126">
      <a:srgbClr val="66667E"/>
    </a:custClr>
    <a:custClr name="Deep Blue 10% (Light Gray) | 229 229 233">
      <a:srgbClr val="E5E5E9"/>
    </a:custClr>
    <a:custClr name="Orange | 255 144 0">
      <a:srgbClr val="FF9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FFB9"/>
      </a:hlink>
      <a:folHlink>
        <a:srgbClr val="00E6DC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emens Petrol | 0 153 153">
      <a:srgbClr val="009999"/>
    </a:custClr>
    <a:custClr name="Deep Blue | 0 0 40">
      <a:srgbClr val="000028"/>
    </a:custClr>
    <a:custClr name="Dark Sand | 170 170 150">
      <a:srgbClr val="AAAA96"/>
    </a:custClr>
    <a:custClr name="Dark Yellow | 247 198 0">
      <a:srgbClr val="F7C600"/>
    </a:custClr>
    <a:custClr name="Dark Green | 0 100 110">
      <a:srgbClr val="00646E"/>
    </a:custClr>
    <a:custClr name="Dark Blue | 0 85 124">
      <a:srgbClr val="00557C"/>
    </a:custClr>
    <a:custClr name="Dark Purple | 85 59 163">
      <a:srgbClr val="553BA3"/>
    </a:custClr>
    <a:custClr name="Deep Blue | 0 0 40">
      <a:srgbClr val="000028"/>
    </a:custClr>
    <a:custClr name="Deep Blue 40% (Gray) | 153 153 169">
      <a:srgbClr val="9999A9"/>
    </a:custClr>
    <a:custClr name="Red | 239 1 55">
      <a:srgbClr val="EF0137"/>
    </a:custClr>
    <a:custClr name="Bold Green">
      <a:srgbClr val="00FFB9"/>
    </a:custClr>
    <a:custClr name="Light Sand | 243 243 240">
      <a:srgbClr val="F3F3F0"/>
    </a:custClr>
    <a:custClr name="Soft Sand | 197 197 184">
      <a:srgbClr val="C5C5B8"/>
    </a:custClr>
    <a:custClr name="Yellow | 255 215 50">
      <a:srgbClr val="FFD732"/>
    </a:custClr>
    <a:custClr name="Green | 0 175 142">
      <a:srgbClr val="00AF8E"/>
    </a:custClr>
    <a:custClr name="Blue | 0 135 190">
      <a:srgbClr val="0087BE"/>
    </a:custClr>
    <a:custClr name="Purple | 128 92 255">
      <a:srgbClr val="805CFF"/>
    </a:custClr>
    <a:custClr name="Deep Blue 80% | 51 51 83">
      <a:srgbClr val="333353"/>
    </a:custClr>
    <a:custClr name="Deep Blue 20% (Soft Gray) | 204 204 212">
      <a:srgbClr val="CCCCD4"/>
    </a:custClr>
    <a:custClr name="Dark Orange | 236 102 2">
      <a:srgbClr val="EC6602"/>
    </a:custClr>
    <a:custClr name="Bold Blue">
      <a:srgbClr val="00E6DC"/>
    </a:custClr>
    <a:custClr name="No color">
      <a:srgbClr val="FFFFFF"/>
    </a:custClr>
    <a:custClr name="Bright Sand | 223 223 217">
      <a:srgbClr val="DFDFD9"/>
    </a:custClr>
    <a:custClr name="Soft Yellow | 255 226 112">
      <a:srgbClr val="FFE270"/>
    </a:custClr>
    <a:custClr name="Soft Green | 0 215 160">
      <a:srgbClr val="00D7A0"/>
    </a:custClr>
    <a:custClr name="Soft Blue | 0 190 220">
      <a:srgbClr val="00BEDC"/>
    </a:custClr>
    <a:custClr name="Soft Purple | 180 168 255">
      <a:srgbClr val="B4A8FF"/>
    </a:custClr>
    <a:custClr name="Deep Blue 60% (Dark Gray) | 102 102 126">
      <a:srgbClr val="66667E"/>
    </a:custClr>
    <a:custClr name="Deep Blue 10% (Light Gray) | 229 229 233">
      <a:srgbClr val="E5E5E9"/>
    </a:custClr>
    <a:custClr name="Orange | 255 144 0">
      <a:srgbClr val="FF9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FFB9"/>
      </a:hlink>
      <a:folHlink>
        <a:srgbClr val="00E6DC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emens Petrol | 0 153 153">
      <a:srgbClr val="009999"/>
    </a:custClr>
    <a:custClr name="Deep Blue | 0 0 40">
      <a:srgbClr val="000028"/>
    </a:custClr>
    <a:custClr name="Dark Sand | 170 170 150">
      <a:srgbClr val="AAAA96"/>
    </a:custClr>
    <a:custClr name="Dark Yellow | 247 198 0">
      <a:srgbClr val="F7C600"/>
    </a:custClr>
    <a:custClr name="Dark Green | 0 100 110">
      <a:srgbClr val="00646E"/>
    </a:custClr>
    <a:custClr name="Dark Blue | 0 85 124">
      <a:srgbClr val="00557C"/>
    </a:custClr>
    <a:custClr name="Dark Purple | 85 59 163">
      <a:srgbClr val="553BA3"/>
    </a:custClr>
    <a:custClr name="Deep Blue | 0 0 40">
      <a:srgbClr val="000028"/>
    </a:custClr>
    <a:custClr name="Deep Blue 40% (Gray) | 153 153 169">
      <a:srgbClr val="9999A9"/>
    </a:custClr>
    <a:custClr name="Red | 239 1 55">
      <a:srgbClr val="EF0137"/>
    </a:custClr>
    <a:custClr name="Bold Green">
      <a:srgbClr val="00FFB9"/>
    </a:custClr>
    <a:custClr name="Light Sand | 243 243 240">
      <a:srgbClr val="F3F3F0"/>
    </a:custClr>
    <a:custClr name="Soft Sand | 197 197 184">
      <a:srgbClr val="C5C5B8"/>
    </a:custClr>
    <a:custClr name="Yellow | 255 215 50">
      <a:srgbClr val="FFD732"/>
    </a:custClr>
    <a:custClr name="Green | 0 175 142">
      <a:srgbClr val="00AF8E"/>
    </a:custClr>
    <a:custClr name="Blue | 0 135 190">
      <a:srgbClr val="0087BE"/>
    </a:custClr>
    <a:custClr name="Purple | 128 92 255">
      <a:srgbClr val="805CFF"/>
    </a:custClr>
    <a:custClr name="Deep Blue 80% | 51 51 83">
      <a:srgbClr val="333353"/>
    </a:custClr>
    <a:custClr name="Deep Blue 20% (Soft Gray) | 204 204 212">
      <a:srgbClr val="CCCCD4"/>
    </a:custClr>
    <a:custClr name="Dark Orange | 236 102 2">
      <a:srgbClr val="EC6602"/>
    </a:custClr>
    <a:custClr name="Bold Blue">
      <a:srgbClr val="00E6DC"/>
    </a:custClr>
    <a:custClr name="No color">
      <a:srgbClr val="FFFFFF"/>
    </a:custClr>
    <a:custClr name="Bright Sand | 223 223 217">
      <a:srgbClr val="DFDFD9"/>
    </a:custClr>
    <a:custClr name="Soft Yellow | 255 226 112">
      <a:srgbClr val="FFE270"/>
    </a:custClr>
    <a:custClr name="Soft Green | 0 215 160">
      <a:srgbClr val="00D7A0"/>
    </a:custClr>
    <a:custClr name="Soft Blue | 0 190 220">
      <a:srgbClr val="00BEDC"/>
    </a:custClr>
    <a:custClr name="Soft Purple | 180 168 255">
      <a:srgbClr val="B4A8FF"/>
    </a:custClr>
    <a:custClr name="Deep Blue 60% (Dark Gray) | 102 102 126">
      <a:srgbClr val="66667E"/>
    </a:custClr>
    <a:custClr name="Deep Blue 10% (Light Gray) | 229 229 233">
      <a:srgbClr val="E5E5E9"/>
    </a:custClr>
    <a:custClr name="Orange | 255 144 0">
      <a:srgbClr val="FF9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F909E40771B4B9466CD016807F559" ma:contentTypeVersion="13" ma:contentTypeDescription="Ein neues Dokument erstellen." ma:contentTypeScope="" ma:versionID="e385c3b28cdaa92fe16c57fe16fcb7a9">
  <xsd:schema xmlns:xsd="http://www.w3.org/2001/XMLSchema" xmlns:xs="http://www.w3.org/2001/XMLSchema" xmlns:p="http://schemas.microsoft.com/office/2006/metadata/properties" xmlns:ns2="58254f78-dbbc-4ca6-b542-025162705072" xmlns:ns3="b15e5e8e-787d-491a-ad39-5f94a520693c" targetNamespace="http://schemas.microsoft.com/office/2006/metadata/properties" ma:root="true" ma:fieldsID="841de62f4e46807059cf542bf26d43c6" ns2:_="" ns3:_="">
    <xsd:import namespace="58254f78-dbbc-4ca6-b542-025162705072"/>
    <xsd:import namespace="b15e5e8e-787d-491a-ad39-5f94a52069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54f78-dbbc-4ca6-b542-0251627050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ea3bee-b2db-48fd-abc7-56121e8b8bec}" ma:internalName="TaxCatchAll" ma:showField="CatchAllData" ma:web="58254f78-dbbc-4ca6-b542-025162705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e5e8e-787d-491a-ad39-5f94a5206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254f78-dbbc-4ca6-b542-025162705072" xsi:nil="true"/>
    <lcf76f155ced4ddcb4097134ff3c332f xmlns="b15e5e8e-787d-491a-ad39-5f94a520693c">
      <Terms xmlns="http://schemas.microsoft.com/office/infopath/2007/PartnerControls"/>
    </lcf76f155ced4ddcb4097134ff3c332f>
    <SharedWithUsers xmlns="58254f78-dbbc-4ca6-b542-02516270507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9EA9E2-5DDA-4748-ACB1-DBB71BC8D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E3789E-25CC-4919-9F3C-B6563704C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54f78-dbbc-4ca6-b542-025162705072"/>
    <ds:schemaRef ds:uri="b15e5e8e-787d-491a-ad39-5f94a5206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5C5E8D-7B7D-4DED-89B7-1545EE03063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15e5e8e-787d-491a-ad39-5f94a520693c"/>
    <ds:schemaRef ds:uri="http://schemas.microsoft.com/office/2006/documentManagement/types"/>
    <ds:schemaRef ds:uri="http://schemas.microsoft.com/office/infopath/2007/PartnerControls"/>
    <ds:schemaRef ds:uri="58254f78-dbbc-4ca6-b542-0251627050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Widescreen</PresentationFormat>
  <Paragraphs>190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Siemens 2022</vt:lpstr>
      <vt:lpstr>think-cell Folie</vt:lpstr>
      <vt:lpstr>TIA Portal V19 Grace Period Offer</vt:lpstr>
      <vt:lpstr>TIA Portal V19 Grace Period Offer SUS Download grace period offer – valid until February 29, 2024</vt:lpstr>
      <vt:lpstr>SUS Download &amp; SUS Manager Your Benefits</vt:lpstr>
      <vt:lpstr>SUS – When is the best point in time to start? Now, straight with the delivery release of TIA Portal V19</vt:lpstr>
      <vt:lpstr>TIA Portal V19 Grace Period Offer Exclusive SUS offer for TIA Portal products valid until February 29, 2024</vt:lpstr>
      <vt:lpstr>TIA Portal V19 Grace Period Offer Order Numbers of orderable SUS Download Products</vt:lpstr>
      <vt:lpstr>TIA Portal V19 Grace Period Offer FAQs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 Portal V1 Grace Period Offer</dc:title>
  <dc:creator/>
  <cp:keywords/>
  <dc:description/>
  <cp:lastModifiedBy/>
  <cp:revision>98</cp:revision>
  <dcterms:created xsi:type="dcterms:W3CDTF">2022-10-27T15:38:17Z</dcterms:created>
  <dcterms:modified xsi:type="dcterms:W3CDTF">2024-01-04T00:37:26Z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f75f480-7803-4ee9-bb54-84d0635fdbe7_Enabled">
    <vt:lpwstr>true</vt:lpwstr>
  </property>
  <property fmtid="{D5CDD505-2E9C-101B-9397-08002B2CF9AE}" pid="3" name="MSIP_Label_6f75f480-7803-4ee9-bb54-84d0635fdbe7_SetDate">
    <vt:lpwstr>2022-11-15T09:46:40Z</vt:lpwstr>
  </property>
  <property fmtid="{D5CDD505-2E9C-101B-9397-08002B2CF9AE}" pid="4" name="MSIP_Label_6f75f480-7803-4ee9-bb54-84d0635fdbe7_Method">
    <vt:lpwstr>Privileged</vt:lpwstr>
  </property>
  <property fmtid="{D5CDD505-2E9C-101B-9397-08002B2CF9AE}" pid="5" name="MSIP_Label_6f75f480-7803-4ee9-bb54-84d0635fdbe7_Name">
    <vt:lpwstr>unrestricted</vt:lpwstr>
  </property>
  <property fmtid="{D5CDD505-2E9C-101B-9397-08002B2CF9AE}" pid="6" name="MSIP_Label_6f75f480-7803-4ee9-bb54-84d0635fdbe7_SiteId">
    <vt:lpwstr>38ae3bcd-9579-4fd4-adda-b42e1495d55a</vt:lpwstr>
  </property>
  <property fmtid="{D5CDD505-2E9C-101B-9397-08002B2CF9AE}" pid="7" name="MSIP_Label_6f75f480-7803-4ee9-bb54-84d0635fdbe7_ActionId">
    <vt:lpwstr>6cc5140a-dc2f-48c8-985d-0d751692d19f</vt:lpwstr>
  </property>
  <property fmtid="{D5CDD505-2E9C-101B-9397-08002B2CF9AE}" pid="8" name="MSIP_Label_6f75f480-7803-4ee9-bb54-84d0635fdbe7_ContentBits">
    <vt:lpwstr>0</vt:lpwstr>
  </property>
  <property fmtid="{D5CDD505-2E9C-101B-9397-08002B2CF9AE}" pid="9" name="Document_Confidentiality">
    <vt:lpwstr>Unrestricted</vt:lpwstr>
  </property>
  <property fmtid="{D5CDD505-2E9C-101B-9397-08002B2CF9AE}" pid="10" name="ContentTypeId">
    <vt:lpwstr>0x01010012DF909E40771B4B9466CD016807F559</vt:lpwstr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</Properties>
</file>